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b" ContentType="application/vnd.ms-excel.sheet.binary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2.xml" ContentType="application/vnd.openxmlformats-officedocument.presentationml.tags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tags/tag24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298" r:id="rId6"/>
    <p:sldId id="300" r:id="rId7"/>
    <p:sldId id="334" r:id="rId8"/>
    <p:sldId id="333" r:id="rId9"/>
    <p:sldId id="299" r:id="rId10"/>
    <p:sldId id="303" r:id="rId11"/>
    <p:sldId id="337" r:id="rId12"/>
    <p:sldId id="33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A690C0C-7011-C9BA-EA14-2E708CC44BC7}" name="protik mazumdar" initials="pm" userId="S::protik@anacommercials.onmicrosoft.com::ba485535-8f86-41f9-8b55-9af0f72565d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9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3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anacommercials-my.sharepoint.com/personal/protik_anacommercials_onmicrosoft_com/Documents/Book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3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otik\Downloads\foreign-direct-investment-(fdi)-by-country-2025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.xlsb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1"/>
          <c:order val="1"/>
          <c:tx>
            <c:strRef>
              <c:f>Sheet1!$H$23</c:f>
              <c:strCache>
                <c:ptCount val="1"/>
                <c:pt idx="0">
                  <c:v>GDP growth 2025 (%)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Sheet1!$F$24:$F$31</c:f>
              <c:strCache>
                <c:ptCount val="8"/>
                <c:pt idx="0">
                  <c:v>Philippines</c:v>
                </c:pt>
                <c:pt idx="1">
                  <c:v>Indonesia</c:v>
                </c:pt>
                <c:pt idx="2">
                  <c:v>Malaysia</c:v>
                </c:pt>
                <c:pt idx="3">
                  <c:v>Cambodia</c:v>
                </c:pt>
                <c:pt idx="4">
                  <c:v>Thailand</c:v>
                </c:pt>
                <c:pt idx="5">
                  <c:v>Vietnam</c:v>
                </c:pt>
                <c:pt idx="6">
                  <c:v>Singapore</c:v>
                </c:pt>
                <c:pt idx="7">
                  <c:v>Myanmar</c:v>
                </c:pt>
              </c:strCache>
            </c:strRef>
          </c:cat>
          <c:val>
            <c:numRef>
              <c:f>Sheet1!$H$24:$H$31</c:f>
              <c:numCache>
                <c:formatCode>0%</c:formatCode>
                <c:ptCount val="8"/>
                <c:pt idx="0">
                  <c:v>5.5E-2</c:v>
                </c:pt>
                <c:pt idx="1">
                  <c:v>4.7E-2</c:v>
                </c:pt>
                <c:pt idx="2">
                  <c:v>4.1000000000000002E-2</c:v>
                </c:pt>
                <c:pt idx="3">
                  <c:v>0.04</c:v>
                </c:pt>
                <c:pt idx="4">
                  <c:v>3.7999999999999999E-2</c:v>
                </c:pt>
                <c:pt idx="5">
                  <c:v>3.7999999999999999E-2</c:v>
                </c:pt>
                <c:pt idx="6">
                  <c:v>0.02</c:v>
                </c:pt>
                <c:pt idx="7">
                  <c:v>1.9E-2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CA-4136-9BBC-30414DB0CB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7733519"/>
        <c:axId val="5773735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Sheet1!$G$23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Sheet1!$F$24:$F$31</c15:sqref>
                        </c15:formulaRef>
                      </c:ext>
                    </c:extLst>
                    <c:strCache>
                      <c:ptCount val="8"/>
                      <c:pt idx="0">
                        <c:v>Philippines</c:v>
                      </c:pt>
                      <c:pt idx="1">
                        <c:v>Indonesia</c:v>
                      </c:pt>
                      <c:pt idx="2">
                        <c:v>Malaysia</c:v>
                      </c:pt>
                      <c:pt idx="3">
                        <c:v>Cambodia</c:v>
                      </c:pt>
                      <c:pt idx="4">
                        <c:v>Thailand</c:v>
                      </c:pt>
                      <c:pt idx="5">
                        <c:v>Vietnam</c:v>
                      </c:pt>
                      <c:pt idx="6">
                        <c:v>Singapore</c:v>
                      </c:pt>
                      <c:pt idx="7">
                        <c:v>Myanmar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Sheet1!$G$24:$G$31</c15:sqref>
                        </c15:formulaRef>
                      </c:ext>
                    </c:extLst>
                    <c:numCache>
                      <c:formatCode>General</c:formatCode>
                      <c:ptCount val="8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95CA-4136-9BBC-30414DB0CBFA}"/>
                  </c:ext>
                </c:extLst>
              </c15:ser>
            </c15:filteredBarSeries>
          </c:ext>
        </c:extLst>
      </c:barChart>
      <c:catAx>
        <c:axId val="5773351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57737359"/>
        <c:crosses val="autoZero"/>
        <c:auto val="1"/>
        <c:lblAlgn val="ctr"/>
        <c:lblOffset val="100"/>
        <c:noMultiLvlLbl val="0"/>
      </c:catAx>
      <c:valAx>
        <c:axId val="57737359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577335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Sheet1!$G$9:$G$16</c:f>
              <c:strCache>
                <c:ptCount val="8"/>
                <c:pt idx="0">
                  <c:v>Thailand</c:v>
                </c:pt>
                <c:pt idx="1">
                  <c:v>Indonesia</c:v>
                </c:pt>
                <c:pt idx="2">
                  <c:v>Singapore</c:v>
                </c:pt>
                <c:pt idx="3">
                  <c:v>Philippines</c:v>
                </c:pt>
                <c:pt idx="4">
                  <c:v>Vietnam</c:v>
                </c:pt>
                <c:pt idx="5">
                  <c:v>Malaysia</c:v>
                </c:pt>
                <c:pt idx="6">
                  <c:v>Myanmar</c:v>
                </c:pt>
                <c:pt idx="7">
                  <c:v>Cambodia</c:v>
                </c:pt>
              </c:strCache>
            </c:strRef>
          </c:cat>
          <c:val>
            <c:numRef>
              <c:f>Sheet1!$H$9:$H$16</c:f>
              <c:numCache>
                <c:formatCode>_-[$$-409]* #,##0.00_ ;_-[$$-409]* \-#,##0.00\ ;_-[$$-409]* "-"??_ ;_-@_ </c:formatCode>
                <c:ptCount val="8"/>
                <c:pt idx="0">
                  <c:v>1.9481649999999999</c:v>
                </c:pt>
                <c:pt idx="1">
                  <c:v>1.429743</c:v>
                </c:pt>
                <c:pt idx="2">
                  <c:v>0.564774</c:v>
                </c:pt>
                <c:pt idx="3">
                  <c:v>0.49749500000000002</c:v>
                </c:pt>
                <c:pt idx="4">
                  <c:v>0.49097000000000002</c:v>
                </c:pt>
                <c:pt idx="5">
                  <c:v>0.44498399999999999</c:v>
                </c:pt>
                <c:pt idx="6">
                  <c:v>6.4944000000000002E-2</c:v>
                </c:pt>
                <c:pt idx="7">
                  <c:v>4.9798999999999996E-2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8E-4F93-AC1E-F406530D27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35894800"/>
        <c:axId val="1635895280"/>
      </c:barChart>
      <c:catAx>
        <c:axId val="163589480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895280"/>
        <c:crosses val="autoZero"/>
        <c:auto val="1"/>
        <c:lblAlgn val="ctr"/>
        <c:lblOffset val="100"/>
        <c:noMultiLvlLbl val="0"/>
      </c:catAx>
      <c:valAx>
        <c:axId val="1635895280"/>
        <c:scaling>
          <c:orientation val="minMax"/>
        </c:scaling>
        <c:delete val="1"/>
        <c:axPos val="t"/>
        <c:numFmt formatCode="_-[$$-409]* #,##0.00_ ;_-[$$-409]* \-#,##0.00\ ;_-[$$-409]* &quot;-&quot;??_ ;_-@_ " sourceLinked="1"/>
        <c:majorTickMark val="none"/>
        <c:minorTickMark val="none"/>
        <c:tickLblPos val="nextTo"/>
        <c:crossAx val="1635894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9"/>
            <c:invertIfNegative val="0"/>
            <c:bubble3D val="0"/>
            <c:spPr>
              <a:pattFill prst="pct10">
                <a:fgClr>
                  <a:schemeClr val="tx2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52A-43FC-995C-BDE5BA59072F}"/>
              </c:ext>
            </c:extLst>
          </c:dPt>
          <c:dLbls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0-</a:t>
                    </a:r>
                    <a:fld id="{AB3A7A1A-DDC9-4E77-8FB5-7B7E5FE33D5C}" type="VALUE">
                      <a:rPr lang="en-US" smtClean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52A-43FC-995C-BDE5BA59072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Sheet1!$R$38:$R$47</c:f>
              <c:strCache>
                <c:ptCount val="10"/>
                <c:pt idx="0">
                  <c:v>1Q24</c:v>
                </c:pt>
                <c:pt idx="1">
                  <c:v>2Q24</c:v>
                </c:pt>
                <c:pt idx="2">
                  <c:v>3Q24</c:v>
                </c:pt>
                <c:pt idx="3">
                  <c:v>4Q24</c:v>
                </c:pt>
                <c:pt idx="4">
                  <c:v>1Q25</c:v>
                </c:pt>
                <c:pt idx="5">
                  <c:v>2Q25</c:v>
                </c:pt>
                <c:pt idx="7">
                  <c:v>2023</c:v>
                </c:pt>
                <c:pt idx="8">
                  <c:v>2024</c:v>
                </c:pt>
                <c:pt idx="9">
                  <c:v>2025f</c:v>
                </c:pt>
              </c:strCache>
            </c:strRef>
          </c:cat>
          <c:val>
            <c:numRef>
              <c:f>Sheet1!$S$38:$S$47</c:f>
              <c:numCache>
                <c:formatCode>General</c:formatCode>
                <c:ptCount val="10"/>
                <c:pt idx="0">
                  <c:v>3.2</c:v>
                </c:pt>
                <c:pt idx="1">
                  <c:v>3.4</c:v>
                </c:pt>
                <c:pt idx="2">
                  <c:v>5.7</c:v>
                </c:pt>
                <c:pt idx="3">
                  <c:v>5</c:v>
                </c:pt>
                <c:pt idx="4">
                  <c:v>3.9</c:v>
                </c:pt>
                <c:pt idx="5">
                  <c:v>4.3</c:v>
                </c:pt>
                <c:pt idx="7">
                  <c:v>1.8</c:v>
                </c:pt>
                <c:pt idx="8">
                  <c:v>4.4000000000000004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2A-43FC-995C-BDE5BA5907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7"/>
        <c:overlap val="-27"/>
        <c:axId val="77038495"/>
        <c:axId val="77040415"/>
      </c:barChart>
      <c:catAx>
        <c:axId val="77038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40415"/>
        <c:crosses val="autoZero"/>
        <c:auto val="1"/>
        <c:lblAlgn val="ctr"/>
        <c:lblOffset val="100"/>
        <c:noMultiLvlLbl val="0"/>
      </c:catAx>
      <c:valAx>
        <c:axId val="770404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70384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1"/>
          <c:order val="1"/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'foreign-direct-investment-(fdi)'!$F$3:$F$10</c:f>
              <c:strCache>
                <c:ptCount val="8"/>
                <c:pt idx="0">
                  <c:v>Singapore</c:v>
                </c:pt>
                <c:pt idx="1">
                  <c:v>Indonesia</c:v>
                </c:pt>
                <c:pt idx="2">
                  <c:v>Vietnam</c:v>
                </c:pt>
                <c:pt idx="3">
                  <c:v>Philippines</c:v>
                </c:pt>
                <c:pt idx="4">
                  <c:v>Malaysia</c:v>
                </c:pt>
                <c:pt idx="5">
                  <c:v>Thailand</c:v>
                </c:pt>
                <c:pt idx="6">
                  <c:v>Cambodia</c:v>
                </c:pt>
                <c:pt idx="7">
                  <c:v>Myanmar</c:v>
                </c:pt>
              </c:strCache>
            </c:strRef>
          </c:cat>
          <c:val>
            <c:numRef>
              <c:f>'foreign-direct-investment-(fdi)'!$L$3:$L$10</c:f>
              <c:numCache>
                <c:formatCode>_-[$$-409]* #,##0_ ;_-[$$-409]* \-#,##0\ ;_-[$$-409]* "-"_ ;_-@_ </c:formatCode>
                <c:ptCount val="8"/>
                <c:pt idx="0">
                  <c:v>192</c:v>
                </c:pt>
                <c:pt idx="1">
                  <c:v>55.33</c:v>
                </c:pt>
                <c:pt idx="2">
                  <c:v>25.35</c:v>
                </c:pt>
                <c:pt idx="3">
                  <c:v>8.93</c:v>
                </c:pt>
                <c:pt idx="4">
                  <c:v>6.8</c:v>
                </c:pt>
                <c:pt idx="5">
                  <c:v>6</c:v>
                </c:pt>
                <c:pt idx="6">
                  <c:v>4.3949999999999996</c:v>
                </c:pt>
                <c:pt idx="7">
                  <c:v>1.095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AB-460F-8EFC-0FDBA8B646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9650879"/>
        <c:axId val="13965135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'foreign-direct-investment-(fdi)'!$F$3:$F$10</c15:sqref>
                        </c15:formulaRef>
                      </c:ext>
                    </c:extLst>
                    <c:strCache>
                      <c:ptCount val="8"/>
                      <c:pt idx="0">
                        <c:v>Singapore</c:v>
                      </c:pt>
                      <c:pt idx="1">
                        <c:v>Indonesia</c:v>
                      </c:pt>
                      <c:pt idx="2">
                        <c:v>Vietnam</c:v>
                      </c:pt>
                      <c:pt idx="3">
                        <c:v>Philippines</c:v>
                      </c:pt>
                      <c:pt idx="4">
                        <c:v>Malaysia</c:v>
                      </c:pt>
                      <c:pt idx="5">
                        <c:v>Thailand</c:v>
                      </c:pt>
                      <c:pt idx="6">
                        <c:v>Cambodia</c:v>
                      </c:pt>
                      <c:pt idx="7">
                        <c:v>Myanmar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'foreign-direct-investment-(fdi)'!$K$3:$K$10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 formatCode="_-[$$-409]* #,##0_ ;_-[$$-409]* \-#,##0\ ;_-[$$-409]* &quot;-&quot;_ ;_-@_ ">
                        <c:v>7.3094999999999999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76AB-460F-8EFC-0FDBA8B6463A}"/>
                  </c:ext>
                </c:extLst>
              </c15:ser>
            </c15:filteredBarSeries>
          </c:ext>
        </c:extLst>
      </c:barChart>
      <c:catAx>
        <c:axId val="13965087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651359"/>
        <c:crosses val="autoZero"/>
        <c:auto val="1"/>
        <c:lblAlgn val="ctr"/>
        <c:lblOffset val="100"/>
        <c:noMultiLvlLbl val="0"/>
      </c:catAx>
      <c:valAx>
        <c:axId val="139651359"/>
        <c:scaling>
          <c:orientation val="minMax"/>
        </c:scaling>
        <c:delete val="1"/>
        <c:axPos val="t"/>
        <c:numFmt formatCode="_-[$$-409]* #,##0_ ;_-[$$-409]* \-#,##0\ ;_-[$$-409]* &quot;-&quot;_ ;_-@_ " sourceLinked="1"/>
        <c:majorTickMark val="none"/>
        <c:minorTickMark val="none"/>
        <c:tickLblPos val="nextTo"/>
        <c:crossAx val="1396508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shade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_-[$$-409]* #,##0_ ;_-[$$-409]* \-#,##0\ ;_-[$$-409]* "-"_ ;_-@_ </c:formatCode>
                <c:ptCount val="1"/>
                <c:pt idx="0">
                  <c:v>49.726199999999999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5C-407C-8D49-49A7C2EB12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>
                <a:shade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_-[$$-409]* #,##0_ ;_-[$$-409]* \-#,##0\ ;_-[$$-409]* "-"_ ;_-@_ </c:formatCode>
                <c:ptCount val="1"/>
                <c:pt idx="0">
                  <c:v>22.3155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E5C-407C-8D49-49A7C2EB12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1">
                <a:shade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_-[$$-409]* #,##0_ ;_-[$$-409]* \-#,##0\ ;_-[$$-409]* "-"_ ;_-@_ </c:formatCode>
                <c:ptCount val="1"/>
                <c:pt idx="0">
                  <c:v>13.893800000000001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5C-407C-8D49-49A7C2EB122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1">
                <a:tint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_-[$$-409]* #,##0_ ;_-[$$-409]* \-#,##0\ ;_-[$$-409]* "-"_ ;_-@_ </c:formatCode>
                <c:ptCount val="1"/>
                <c:pt idx="0">
                  <c:v>10.222856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E5C-407C-8D49-49A7C2EB122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1">
                <a:tint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_-[$$-409]* #,##0_ ;_-[$$-409]* \-#,##0\ ;_-[$$-409]* "-"_ ;_-@_ </c:formatCode>
                <c:ptCount val="1"/>
                <c:pt idx="0">
                  <c:v>7.3094999999999999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E5C-407C-8D49-49A7C2EB122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>
                <a:tint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_-[$$-409]* #,##0_ ;_-[$$-409]* \-#,##0\ ;_-[$$-409]* "-"_ ;_-@_ </c:formatCode>
                <c:ptCount val="1"/>
                <c:pt idx="0">
                  <c:v>88.532144000000002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E5C-407C-8D49-49A7C2EB12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2471871"/>
        <c:axId val="12472351"/>
      </c:barChart>
      <c:catAx>
        <c:axId val="1247187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472351"/>
        <c:crosses val="autoZero"/>
        <c:auto val="1"/>
        <c:lblAlgn val="ctr"/>
        <c:lblOffset val="100"/>
        <c:noMultiLvlLbl val="0"/>
      </c:catAx>
      <c:valAx>
        <c:axId val="12472351"/>
        <c:scaling>
          <c:orientation val="minMax"/>
        </c:scaling>
        <c:delete val="1"/>
        <c:axPos val="l"/>
        <c:numFmt formatCode="_-[$$-409]* #,##0_ ;_-[$$-409]* \-#,##0\ ;_-[$$-409]* &quot;-&quot;_ ;_-@_ " sourceLinked="1"/>
        <c:majorTickMark val="none"/>
        <c:minorTickMark val="none"/>
        <c:tickLblPos val="nextTo"/>
        <c:crossAx val="124718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001165274810643E-2"/>
          <c:y val="0.13965267727930536"/>
          <c:w val="0.92988929889298888"/>
          <c:h val="0.72069464544138928"/>
        </c:manualLayout>
      </c:layout>
      <c:scatterChart>
        <c:scatterStyle val="lineMarker"/>
        <c:varyColors val="0"/>
        <c:ser>
          <c:idx val="0"/>
          <c:order val="0"/>
          <c:spPr>
            <a:ln w="19050" cmpd="sng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Sheet1!$A$1:$E$1</c:f>
              <c:numCache>
                <c:formatCode>General</c:formatCode>
                <c:ptCount val="5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</c:numCache>
            </c:numRef>
          </c:xVal>
          <c:yVal>
            <c:numRef>
              <c:f>Sheet1!$A$2:$E$2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8</c:v>
                </c:pt>
                <c:pt idx="3">
                  <c:v>2</c:v>
                </c:pt>
                <c:pt idx="4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A27-49C2-A7C2-412DB366E8B7}"/>
            </c:ext>
          </c:extLst>
        </c:ser>
        <c:ser>
          <c:idx val="1"/>
          <c:order val="1"/>
          <c:spPr>
            <a:ln w="19050" cmpd="sng" algn="ctr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Sheet1!$A$1:$E$1</c:f>
              <c:numCache>
                <c:formatCode>General</c:formatCode>
                <c:ptCount val="5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</c:numCache>
            </c:numRef>
          </c:xVal>
          <c:yVal>
            <c:numRef>
              <c:f>Sheet1!$A$3:$E$3</c:f>
              <c:numCache>
                <c:formatCode>General</c:formatCode>
                <c:ptCount val="5"/>
                <c:pt idx="0">
                  <c:v>21</c:v>
                </c:pt>
                <c:pt idx="1">
                  <c:v>30</c:v>
                </c:pt>
                <c:pt idx="2">
                  <c:v>23</c:v>
                </c:pt>
                <c:pt idx="3">
                  <c:v>20</c:v>
                </c:pt>
                <c:pt idx="4">
                  <c:v>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A27-49C2-A7C2-412DB366E8B7}"/>
            </c:ext>
          </c:extLst>
        </c:ser>
        <c:ser>
          <c:idx val="2"/>
          <c:order val="2"/>
          <c:spPr>
            <a:ln w="19050" cmpd="sng" algn="ctr">
              <a:solidFill>
                <a:schemeClr val="accent3"/>
              </a:solidFill>
              <a:prstDash val="solid"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Sheet1!$A$1:$E$1</c:f>
              <c:numCache>
                <c:formatCode>General</c:formatCode>
                <c:ptCount val="5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</c:numCache>
            </c:numRef>
          </c:xVal>
          <c:yVal>
            <c:numRef>
              <c:f>Sheet1!$A$4:$E$4</c:f>
              <c:numCache>
                <c:formatCode>General</c:formatCode>
                <c:ptCount val="5"/>
                <c:pt idx="0">
                  <c:v>48</c:v>
                </c:pt>
                <c:pt idx="1">
                  <c:v>51</c:v>
                </c:pt>
                <c:pt idx="2">
                  <c:v>47</c:v>
                </c:pt>
                <c:pt idx="3">
                  <c:v>51</c:v>
                </c:pt>
                <c:pt idx="4">
                  <c:v>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A27-49C2-A7C2-412DB366E8B7}"/>
            </c:ext>
          </c:extLst>
        </c:ser>
        <c:ser>
          <c:idx val="3"/>
          <c:order val="3"/>
          <c:spPr>
            <a:ln w="19050" cmpd="sng" algn="ctr">
              <a:solidFill>
                <a:schemeClr val="accent4"/>
              </a:solidFill>
              <a:prstDash val="solid"/>
            </a:ln>
          </c:spPr>
          <c:marker>
            <c:symbol val="none"/>
          </c:marker>
          <c:xVal>
            <c:numRef>
              <c:f>Sheet1!$A$1:$E$1</c:f>
              <c:numCache>
                <c:formatCode>General</c:formatCode>
                <c:ptCount val="5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</c:numCache>
            </c:numRef>
          </c:xVal>
          <c:yVal>
            <c:numRef>
              <c:f>Sheet1!$A$5:$E$5</c:f>
              <c:numCache>
                <c:formatCode>General</c:formatCode>
                <c:ptCount val="5"/>
                <c:pt idx="0">
                  <c:v>38</c:v>
                </c:pt>
                <c:pt idx="1">
                  <c:v>23</c:v>
                </c:pt>
                <c:pt idx="2">
                  <c:v>28</c:v>
                </c:pt>
                <c:pt idx="3">
                  <c:v>25</c:v>
                </c:pt>
                <c:pt idx="4">
                  <c:v>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A27-49C2-A7C2-412DB366E8B7}"/>
            </c:ext>
          </c:extLst>
        </c:ser>
        <c:ser>
          <c:idx val="4"/>
          <c:order val="4"/>
          <c:spPr>
            <a:ln w="19050" cmpd="sng" algn="ctr">
              <a:solidFill>
                <a:schemeClr val="accent5"/>
              </a:solidFill>
              <a:prstDash val="solid"/>
            </a:ln>
          </c:spPr>
          <c:marker>
            <c:symbol val="none"/>
          </c:marker>
          <c:xVal>
            <c:numRef>
              <c:f>Sheet1!$A$1:$E$1</c:f>
              <c:numCache>
                <c:formatCode>General</c:formatCode>
                <c:ptCount val="5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</c:numCache>
            </c:numRef>
          </c:xVal>
          <c:yVal>
            <c:numRef>
              <c:f>Sheet1!$A$6:$E$6</c:f>
              <c:numCache>
                <c:formatCode>General</c:formatCode>
                <c:ptCount val="5"/>
                <c:pt idx="0">
                  <c:v>37</c:v>
                </c:pt>
                <c:pt idx="1">
                  <c:v>39</c:v>
                </c:pt>
                <c:pt idx="2">
                  <c:v>40</c:v>
                </c:pt>
                <c:pt idx="3">
                  <c:v>43</c:v>
                </c:pt>
                <c:pt idx="4">
                  <c:v>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AA27-49C2-A7C2-412DB366E8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"/>
        <c:axId val="5"/>
      </c:scatterChart>
      <c:valAx>
        <c:axId val="4"/>
        <c:scaling>
          <c:orientation val="minMax"/>
          <c:max val="2025"/>
          <c:min val="2021"/>
        </c:scaling>
        <c:delete val="0"/>
        <c:axPos val="t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latin typeface="+mn-lt"/>
                <a:ea typeface="+mn-ea"/>
                <a:cs typeface="+mn-cs"/>
              </a:defRPr>
            </a:pPr>
            <a:endParaRPr lang="en-US"/>
          </a:p>
        </c:txPr>
        <c:crossAx val="5"/>
        <c:crosses val="min"/>
        <c:crossBetween val="midCat"/>
        <c:majorUnit val="1"/>
      </c:valAx>
      <c:valAx>
        <c:axId val="5"/>
        <c:scaling>
          <c:orientation val="maxMin"/>
          <c:max val="6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0;&quot;-&quot;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"/>
        <c:crosses val="min"/>
        <c:crossBetween val="midCat"/>
        <c:majorUnit val="10"/>
      </c:valAx>
    </c:plotArea>
    <c:plotVisOnly val="0"/>
    <c:dispBlanksAs val="gap"/>
    <c:showDLblsOverMax val="1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7821856287425151E-2"/>
          <c:y val="0.21206096752816433"/>
          <c:w val="0.89595808383233533"/>
          <c:h val="0.66003976143141152"/>
        </c:manualLayout>
      </c:layout>
      <c:scatterChart>
        <c:scatterStyle val="lineMarker"/>
        <c:varyColors val="0"/>
        <c:ser>
          <c:idx val="0"/>
          <c:order val="0"/>
          <c:spPr>
            <a:ln w="19050" cmpd="sng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dLbls>
            <c:dLbl>
              <c:idx val="1"/>
              <c:layout>
                <c:manualLayout>
                  <c:x val="0"/>
                  <c:y val="5.831677824220618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6A3-447F-888A-4D61170DCA99}"/>
                </c:ext>
              </c:extLst>
            </c:dLbl>
            <c:dLbl>
              <c:idx val="2"/>
              <c:layout>
                <c:manualLayout>
                  <c:x val="-2.9940119760479044E-3"/>
                  <c:y val="8.48244047159363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6A3-447F-888A-4D61170DCA99}"/>
                </c:ext>
              </c:extLst>
            </c:dLbl>
            <c:dLbl>
              <c:idx val="3"/>
              <c:layout>
                <c:manualLayout>
                  <c:x val="-8.9820359281438215E-3"/>
                  <c:y val="5.30152529474602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6A3-447F-888A-4D61170DCA99}"/>
                </c:ext>
              </c:extLst>
            </c:dLbl>
            <c:dLbl>
              <c:idx val="4"/>
              <c:layout>
                <c:manualLayout>
                  <c:x val="-2.9940119760479044E-3"/>
                  <c:y val="0.1007289806001744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6A3-447F-888A-4D61170DCA99}"/>
                </c:ext>
              </c:extLst>
            </c:dLbl>
            <c:dLbl>
              <c:idx val="5"/>
              <c:layout>
                <c:manualLayout>
                  <c:x val="-2.9940119760477942E-3"/>
                  <c:y val="1.59045758842380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6A3-447F-888A-4D61170DCA9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Sheet1!$A$1:$F$1</c:f>
              <c:numCache>
                <c:formatCode>General</c:formatCode>
                <c:ptCount val="6"/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</c:numCache>
            </c:numRef>
          </c:xVal>
          <c:yVal>
            <c:numRef>
              <c:f>Sheet1!$A$2:$F$2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</c:v>
                </c:pt>
                <c:pt idx="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6A3-447F-888A-4D61170DCA99}"/>
            </c:ext>
          </c:extLst>
        </c:ser>
        <c:ser>
          <c:idx val="1"/>
          <c:order val="1"/>
          <c:spPr>
            <a:ln w="19050" cmpd="sng" algn="ctr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Sheet1!$A$1:$F$1</c:f>
              <c:numCache>
                <c:formatCode>General</c:formatCode>
                <c:ptCount val="6"/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</c:numCache>
            </c:numRef>
          </c:xVal>
          <c:yVal>
            <c:numRef>
              <c:f>Sheet1!$A$3:$F$3</c:f>
              <c:numCache>
                <c:formatCode>General</c:formatCode>
                <c:ptCount val="6"/>
                <c:pt idx="0">
                  <c:v>0</c:v>
                </c:pt>
                <c:pt idx="1">
                  <c:v>21</c:v>
                </c:pt>
                <c:pt idx="2">
                  <c:v>34</c:v>
                </c:pt>
                <c:pt idx="3">
                  <c:v>16</c:v>
                </c:pt>
                <c:pt idx="4">
                  <c:v>5</c:v>
                </c:pt>
                <c:pt idx="5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6A3-447F-888A-4D61170DCA99}"/>
            </c:ext>
          </c:extLst>
        </c:ser>
        <c:ser>
          <c:idx val="2"/>
          <c:order val="2"/>
          <c:spPr>
            <a:ln w="19050" cmpd="sng" algn="ctr">
              <a:solidFill>
                <a:schemeClr val="accent3"/>
              </a:solidFill>
              <a:prstDash val="solid"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 b="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Sheet1!$A$1:$F$1</c:f>
              <c:numCache>
                <c:formatCode>General</c:formatCode>
                <c:ptCount val="6"/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</c:numCache>
            </c:numRef>
          </c:xVal>
          <c:yVal>
            <c:numRef>
              <c:f>Sheet1!$A$4:$F$4</c:f>
              <c:numCache>
                <c:formatCode>General</c:formatCode>
                <c:ptCount val="6"/>
                <c:pt idx="0">
                  <c:v>0</c:v>
                </c:pt>
                <c:pt idx="1">
                  <c:v>12</c:v>
                </c:pt>
                <c:pt idx="2">
                  <c:v>20</c:v>
                </c:pt>
                <c:pt idx="3">
                  <c:v>26</c:v>
                </c:pt>
                <c:pt idx="4">
                  <c:v>21</c:v>
                </c:pt>
                <c:pt idx="5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6A3-447F-888A-4D61170DCA99}"/>
            </c:ext>
          </c:extLst>
        </c:ser>
        <c:ser>
          <c:idx val="3"/>
          <c:order val="3"/>
          <c:spPr>
            <a:ln w="19050" cmpd="sng" algn="ctr">
              <a:solidFill>
                <a:schemeClr val="accent4"/>
              </a:solidFill>
              <a:prstDash val="solid"/>
            </a:ln>
          </c:spPr>
          <c:marker>
            <c:symbol val="none"/>
          </c:marker>
          <c:xVal>
            <c:numRef>
              <c:f>Sheet1!$A$1:$F$1</c:f>
              <c:numCache>
                <c:formatCode>General</c:formatCode>
                <c:ptCount val="6"/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</c:numCache>
            </c:numRef>
          </c:xVal>
          <c:yVal>
            <c:numRef>
              <c:f>Sheet1!$A$5:$F$5</c:f>
              <c:numCache>
                <c:formatCode>General</c:formatCode>
                <c:ptCount val="6"/>
                <c:pt idx="0">
                  <c:v>0</c:v>
                </c:pt>
                <c:pt idx="1">
                  <c:v>37</c:v>
                </c:pt>
                <c:pt idx="2">
                  <c:v>28</c:v>
                </c:pt>
                <c:pt idx="3">
                  <c:v>33</c:v>
                </c:pt>
                <c:pt idx="4">
                  <c:v>20</c:v>
                </c:pt>
                <c:pt idx="5">
                  <c:v>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16A3-447F-888A-4D61170DCA99}"/>
            </c:ext>
          </c:extLst>
        </c:ser>
        <c:ser>
          <c:idx val="4"/>
          <c:order val="4"/>
          <c:spPr>
            <a:ln w="19050" cmpd="sng" algn="ctr">
              <a:solidFill>
                <a:schemeClr val="accent5"/>
              </a:solidFill>
              <a:prstDash val="solid"/>
            </a:ln>
          </c:spPr>
          <c:marker>
            <c:symbol val="none"/>
          </c:marker>
          <c:xVal>
            <c:numRef>
              <c:f>Sheet1!$A$1:$F$1</c:f>
              <c:numCache>
                <c:formatCode>General</c:formatCode>
                <c:ptCount val="6"/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</c:numCache>
            </c:numRef>
          </c:xVal>
          <c:yVal>
            <c:numRef>
              <c:f>Sheet1!$A$6:$F$6</c:f>
              <c:numCache>
                <c:formatCode>General</c:formatCode>
                <c:ptCount val="6"/>
                <c:pt idx="0">
                  <c:v>0</c:v>
                </c:pt>
                <c:pt idx="1">
                  <c:v>57</c:v>
                </c:pt>
                <c:pt idx="2">
                  <c:v>53</c:v>
                </c:pt>
                <c:pt idx="3">
                  <c:v>40</c:v>
                </c:pt>
                <c:pt idx="4">
                  <c:v>40</c:v>
                </c:pt>
                <c:pt idx="5">
                  <c:v>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16A3-447F-888A-4D61170DC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"/>
        <c:axId val="5"/>
      </c:scatterChart>
      <c:valAx>
        <c:axId val="4"/>
        <c:scaling>
          <c:orientation val="minMax"/>
          <c:max val="2025"/>
          <c:min val="2021"/>
        </c:scaling>
        <c:delete val="0"/>
        <c:axPos val="t"/>
        <c:majorGridlines>
          <c:spPr>
            <a:ln>
              <a:noFill/>
            </a:ln>
          </c:spPr>
        </c:majorGridlines>
        <c:numFmt formatCode="0;&quot;-&quot;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"/>
        <c:crosses val="min"/>
        <c:crossBetween val="midCat"/>
        <c:majorUnit val="1"/>
      </c:valAx>
      <c:valAx>
        <c:axId val="5"/>
        <c:scaling>
          <c:orientation val="maxMin"/>
          <c:max val="6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0;&quot;-&quot;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"/>
        <c:crosses val="min"/>
        <c:crossBetween val="midCat"/>
        <c:majorUnit val="10"/>
      </c:valAx>
    </c:plotArea>
    <c:plotVisOnly val="0"/>
    <c:dispBlanksAs val="gap"/>
    <c:showDLblsOverMax val="1"/>
  </c:chart>
  <c:externalData r:id="rId1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entityId">
        <cx:lvl ptCount="8">
          <cx:pt idx="0">227</cx:pt>
          <cx:pt idx="1">251</cx:pt>
          <cx:pt idx="2">111</cx:pt>
          <cx:pt idx="3">215</cx:pt>
          <cx:pt idx="4">201</cx:pt>
          <cx:pt idx="5">167</cx:pt>
          <cx:pt idx="6">27</cx:pt>
          <cx:pt idx="7">40</cx:pt>
        </cx:lvl>
      </cx:strDim>
      <cx:strDim type="cat">
        <cx:f>Sheet1!$G$9:$G$16</cx:f>
        <cx:nf>Sheet1!$G$8</cx:nf>
        <cx:lvl ptCount="8" name="South east Asia">
          <cx:pt idx="0">Thailand</cx:pt>
          <cx:pt idx="1">Vietnam</cx:pt>
          <cx:pt idx="2">Indonesia</cx:pt>
          <cx:pt idx="3">Singapore</cx:pt>
          <cx:pt idx="4">Philippines</cx:pt>
          <cx:pt idx="5">Malaysia</cx:pt>
          <cx:pt idx="6">Myanmar</cx:pt>
          <cx:pt idx="7">Cambodia</cx:pt>
        </cx:lvl>
      </cx:strDim>
      <cx:numDim type="colorVal">
        <cx:f>Sheet1!$H$9:$H$16</cx:f>
        <cx:lvl ptCount="8" formatCode="_-[$$-en-US]* #,##0.00_ ;_-[$$-en-US]* \-#,##0.00\ ;_-[$$-en-US]* &quot;-&quot;??_ ;_-@_ ">
          <cx:pt idx="0">1.9481649999999999</cx:pt>
          <cx:pt idx="1">1.9481649999999999</cx:pt>
          <cx:pt idx="2">1.429743</cx:pt>
          <cx:pt idx="3">0.564774</cx:pt>
          <cx:pt idx="4">0.49749500000000002</cx:pt>
          <cx:pt idx="5">0.44498399999999999</cx:pt>
          <cx:pt idx="6">0.064944000000000002</cx:pt>
          <cx:pt idx="7">0.049798999999999996</cx:pt>
        </cx:lvl>
      </cx:numDim>
    </cx:data>
  </cx:chartData>
  <cx:chart>
    <cx:plotArea>
      <cx:plotAreaRegion>
        <cx:series layoutId="regionMap" uniqueId="{E73B4AB0-7998-4B4E-A945-124A1FCC572C}">
          <cx:tx>
            <cx:txData>
              <cx:f>Sheet1!$H$8</cx:f>
              <cx:v>GDP</cx:v>
            </cx:txData>
          </cx:tx>
          <cx:dataId val="0"/>
          <cx:layoutPr>
            <cx:geography viewedRegionType="dataOnly" cultureLanguage="en-US" cultureRegion="IN" attribution="Powered by Bing">
              <cx:geoCache provider="{E9337A44-BEBE-4D9F-B70C-5C5E7DAFC167}">
                <cx:binary>nHrbltW4suWv1KjndpXulz32PmO0vG55I0kgKagXjyRJbNmWZcuWZfvrO1ZB7wNJNZzdvCycvkgK
hSJmzBn/fFz+8dg+PYRfFtd24z8el3/9Wk1T/4/ffx8fqyf3MP7m7GPwo/80/fbo3e/+0yf7+PT7
x/CQbFf+ThBmvz9WD2F6Wn79r3/C18onv3uYHvbdZKf1Lj6F9dXTGNtp/OHd/8fNX57++sybtX/6
16+PPnbT+XOl9d2vX25dfPzXrwz9+svvX3/hy70XDw5eyx/cB//RPjx/4+lhnP71K0byN0ExIZwr
rqnkv/6Snj7fIL9RShVhmEuJmWK//tL5MFXwDvtNaMSwxloiRTj59ZfRx/Md/ZvGVEvNKaKUMUnk
v43y0rdr6bt/m+HL9S9ddC+97abxPJdff+k/P3ZellRCMyKZxlgKIQlMEu4/PrwCw5+f/l96GN0W
yRJPHefj1TK0cadlG/Z2Ie5AKA0vyrn0Oal4ODTCJbOqtnr7lbH+bhLnQZ5NgkoFy+FSE8Tps0l0
qrdTVi/TqbXOJLqiNs9cHdjeV6uMeW9b9CoN/fyBdFu7HtYpoZOblfN5mDp77xremh9PSTH9bE4S
McQxUQoTxgXj+JlheLlgrZp08r1skclqlYTp+4VUZqoG925JsXwZOy9tnrW+zZtYKWzsVui0WxgJ
/cWqlzTkMyYyHZosG22+po6zh8SH8hPHSiJDale0pptK2R+lCFmVs2nZ3rWrj9eBlPEx9TaspmP9
RMxEaadOU6nsq4V40p7w5MfhhhbNMufZRPW7dczUdSvDE6Ok+kSFqjpzdiR+x1wqyr1tF1rtNlSm
Zb8qlYnLrvFkNt5VQ32yeFAvkJ7rzeiEsTNLo5byCpdJuKPny9wdsm6LgxnV5mdDtqwfLpuW4I9S
Fbwxo6w0LCmso90TVrhxP7lAh52OfZlMVWQ4O8yL7oZc8anFBiLC4PJpbdLHdiDK+FkO70vqYzKk
jVtxwJXbKlM5njYzhSZeu8L5d1kv5mKnR43rnI+b/XOCj0rTNN4OJgVSa5OVFcyHl3HWRxx7Rw1z
qL8gg9gW4xhZFyMHtTxk3KnG1HCk/F6ltqOwhoXNprOZnE25sK4yDs70sg8+hg/bOLPebHgK9tQI
tfTXNcWu34+9pJUJPLCLgcVteDkOXNlcF6FyOWkTuZVFXJ8KSyd2XNYF/dEFW3ZGFSlju6Is0MUU
Mu+u01qy9ylsczDNPIdrxkKzs6oTlZkFwW+7saimQyiy+m4rZvoYmGMv1qyt252lyd2zqqmafNQB
4ZyLEjW7dZHZC6uRY/lSF2SEjdn4cOjalPbe4hrsvxBxRdiECsNhDu3VXLiF5x422hsh+p6ZenIk
5GHB24c4pKTyuC2ZzVmEQY2kJOa6kulNPwk4DBoV2ZGLeQ1HMhOkdkmMHfj1VndvIJplvdFF5Rej
FkmafAL3K+t91rGJvdn6tiTXdu1QbULb0N6UQaxFPs6jjFeq7xLb+VSvpZmyPhSmHpbmRXQuYDOW
2/S6F0uVct2KiuRVq9ZPkYXtemvE0O5WNTm5R533/kLwaZa7LTpNDyjzYTZ6iXw2Q7aG62nlJb9b
yNyshi2usznuVxVgvp7/oSo5mBVVb3vXHmSdniCIyzJXS7WPvJ8eqmx+XUeS1xJdcKU/9CufL+i2
oZvkyeNUFLkIl7Fg5KaRIVVmyTp4Wd2X6/JJimzIyYiq/SJcOASdDPLdbi3Sag2HM2UbsSu1+4j6
5WaQ2pRgoJXby20aD12QNz1e8wHi7k645U5O83Utp0tb4Dc+ZGbNSggjKId5mKlmzYGWxGBvYx7Q
oa96u6vsG6THV7Gpd55P+6Vq3LVctkvfJwFHohCTYbModzh5/GmybHmn0HBFMKxA8erE/aWPI2zc
7EyJs32ad2ySC3ynvtYiXQZZsx3tKG6N4+yNKosJYpM7CI1zp1Njmk5yb7wEK6Mo9x3TfV6tPm+G
cIVn1O54qO6qOXuFfIgmG8rdtOk7r9K47+w6m9mt2tTL8mdw+MnWqr/DHpemWvkfo2tuBtTeSldE
M6SpObY+Nvky9kXuu2a76hi77cg7ntqXlcWnza+H0GD0cSs/DQSX+cq6MW+9uhwWuvSmI3V9Vck4
3sQWnK9Jzr7Fur8vev5Cj+0h22i9i7WPu8j6ITN6m5odEaMzfbXsx8mlC059kYcR8oYbh7uxcvdF
oHd87C5LGR7mZbosUd1/Koqu2ePCbu8LtIy5YJbsK4epWVPczIiG9ki50/tQ0lcuTslQMZptXl+P
ZRZ2baHeZAs5rK6nx9Jy/5pqb4jP6h1K+xVb3xwsmXJE+09lLJudZOsr1uODXpsl73EBDtYNgxl6
Gi/0st6O2UJNJt0uan3X2+2PVM/mDBcUhJVrSslbLNzrAiK2oeDIatko7EvJczw208O22Reir28J
67JDtT6q8BFX+jCM4UaPU566fj2OhfbXqqB+OqV60hDMxuFdlvBV7UkP5mMn3Re3I4myNtRu84d1
tS6XwdJcjOg+c9VxnLsXUfv1zwX3aN/2iF53cQv7Ds3hbeFmw+INnmJetgj8DfPNIMRWs7VtOugO
ZSbL8B9zObzXS3kt1Z0mkF4mJq57Wl63rdwNY8vyarN7j8JlQ7DpJXtP0XI9Nmzbb12trNm6JZit
OtS6yypjY33Kqux+aNrrJMvbNZb15cb0O7zQ4WhJSJ1hZTkfUDP2h2zVwx2yU3iaekY6U9upu64L
f+C4aHMIYcfFy/uCNNUNR+KaUG+NRP19Restn6gzWwnPlXZjx97O9jh4slNtvbwaWOpKmHkW8qkc
33T9xE0H+0qNV0X7JqNz3tfluy3TF11v3ztSXcyzivtSzGLPPR4gu3NneMHrLBcikrsFjS/V7JrM
KJT19ASBlR5jpw0Nb7Woc4wtNnJrqn3A83EgnTPB6iNkFFOh8gLVujKpeLsKtF7EYTxRoderORvv
tVfeuE3vxiWLgJAq02a4fxlkwfMibVcZ3Oa2gDPQAzY1FvI9EstNXSDfXDk3l2Yg/A2WdXsYhb0s
A2N5WUv7cZXlVQzeGbqlI9pit0tMlTsCgU42zOZ9Jd2RbLJqjEZjFnPbkRuyOshJPPk5D25L+6Es
7IGNAj/CAm9FcO6oKdkgl/P7jpYRoIv6NGTBm5VGgvKSLpeNL45ia+yxEd3V2qNLXI/4ahHZLcAx
+Qdp1ieSwlUYYnHs5uymKKV6ufi4nIa0XUP47V5a3g+PWtXBLG1xq1remzl0B8llrsbwdszIYasW
ZtZS62tUQmwAHJr7OZ4geYV81jwnshgP46pGw7tP49juFvkOsfkaCwagqO197imgtHJHm2Cq2L+x
XbrAtTCs6SCxkPWhznzzkpfuZW/HmuxCn8DXeGFSjT6uOO1Z+Sim6lrW1T65eCl8eNtB+sopm09r
3X1cuVuPE2bHpGkJh367HB2+7YOu3nXUQjoCNCP7brxCPclyt05mdFX5EJnaIOzzCzTx9WqYNn45
NupqReU+Y5DNk2vuZaX463UcGcBQP/Zv22WYCkOGZSwgZg/1UzZ6Opg6a4v6MDlb36WwVn2+uKyo
clfWE+TohtIjGyNA2dYPdcj5LOVqqj4b3gjv1PtaLvY990055isa1W2YUvapHlYyn9AIJ55oO00m
0pikAbzTsLwba75cOECMAHtaq/pjg6QFvNWMbWuEH7d3quvdOyUWKANolt6XRNUHVPv2g5hQ+9S1
23I/FG0NBUhsR5NIu13TRN2cyzWwG9RTyfKmt300YakThMa5IxXYUlXNTk+SPZQ6A+Su2qLpcrEJ
etFMGV+hXhk1QMxGr/G40tRfdF4HZlhW0Spvp1QXJoOCdS/BtP1NJ7sWzousSGmKUEtmYj8Orxs3
iXCQrJvLw1AswwNbNvRYIxgB0qu0f+CSqZQLFXQDtYZDF12dNbfrrMNtrUPh84jbNnvhtOrbw6Sg
Yj5ucVpe9z3S9/O0lFNuCyRzUtKGXK1qaBaTMjdX+UwzWBDfKjDnUhJ6AQjWLnlTThlYvynTbNqm
RHKvohqgokFqeqmbtQeUnJGS5GOTqTsbiwUgVOFTMGuhh95kaIWYARCp23Gegd/5qgZfnmi1/cF8
kfojKnD2hLs+8Lzpqni31gtudiOAwMkI2dl6txFXUoP7ZWnzrc6i2tlqyV6Hln4oKuqukdd6FxO7
WJTLxL6XWXzZ8qH6CCc9xpwCDihyh4Zyy1FQ9YfoIC7mgxPpOK2le9qU2piRaYnxBdQkAiKVc67Y
2403Wa5xasiONTirT8PUJWcsaVKdj2NT97tYsvUFjcVMdqlLK9SnTWB47wAMfxg0j2PehLXObvua
tm87Uthk8DDHynRuKsheTGNdAtSIfWXUJLQ7FVgU713KtNlGYHUM31RZmoYBxM6T3WI42GqwH5rK
ErtTvqhC3nYNFQYlBkWDLxR/l6Ko5L6otef7hsT5ZmznrttVZSWQSRNy2WEssLJ7Wse4veOo4a/F
0M1o13Yl1CPDTLvW6Eq56ZTNwzLsHMClN8j21euhFu0HtyT+vupxqPJs9m6+KGmBSqgZ4/A0WGXR
Lhtd8Weg8wpnG5fhUytTWeXc+vlP26292EnE2/cQoeppj6C80XnTIga5rFoAncxcDY9z64unssUQ
awNNEPd0VRWQjRzD3S5kQXf7mQyV3blUlsGUlR0eyrVZ32ggppCx9aAhw5YN716KsoYieFvGxmRx
s3dBzVPKodSyNpfjOM75OonhLa9FSAcl6+ahDLzR+TDM+opX27rkqJ2TN3ET6D2Mv9WAGycAsD8m
S4DA+oa+UZhpxRURAjPChRLfUiWUZGhupjieeEuKCy8oRAegto4Qm8rdj4cCRuz7obRAAivOpOLy
26GSnVQkXoynGh7ZcTw1uSSx/smCvh+FYya0BFJKEkTEs1HqlGHiwtafykCzAyTRZScVRJgfr+X8
la9ZL4U5UEuAHoH5koios1m/ot4y2vA+qKw/aUalGXWMFioyHl9uzLJ7C+XDG6rRcvvjUf9mbRRK
TwljEg2InH47agtgwU167k6bgLIOBXA1cLruTG7+mwB9+XkZXxOLfzeMoEgLDuQmlfRMr321OL8q
HZcGdSdbObuXpKtvIl+a6x+P8jcmZAqBOygmJBd/sZtfjZI1pFJyJuMpqiodOu3WN6LA88Vaa8CK
RYUNyorm8seDfu/unCksqBRUQXlPn7m7VoOHxLqOJ5JJONIAnU01sjXfEpv2Px5KgZWeuQjnkhCN
BKVYiDN7+9X6eM0KqF/OtVCb+SfR1MA/MTYOlRmZzu5mESsAsl01Hlbi1LL78ejf7yHjjAMtK4Wi
Emjnb0fHNs5TBqnxhLbWXtZ6AS7ErjH//xhFIUXhQDMGnvntKMO2IDIM43haQ40PahXvS924/3wp
Av4RJmAIrJ4vpYQ6Kda2g7ixdFC6A5X6hxrr/9wzIGoALU+UYASo+2eeMY3LsEoaxlMhGLAebuK3
0dXpQkTbnH5sNUy+cw0mKVJSUs45RN5nm2Nl06NuqMYThio0mcF6YIbqtGKjRD+9zlhWMEOkF/fV
SqFyW4CL+kjrtXbGQ70x5I3UC/5JSPveX2EPQcqggsC50PjZXm71NFEr7XiClPdBrXHfzgMUiupx
FeUTplDLumz4SaTBfzuoAt+BnMKxlM8GJdHhnkcZTj0c1wMr++2GuWW+JKSoLpd6JHdhVM2e+Env
m6qyRvftdtVXFbmltJWXikEJYOWQXrTSA2NPHEVniJUOg6LNT0702QWen2hBEAXZBdat0LOgv7TA
VfERTrQmbN6JouxuXQqiMXQq+hutGa9+siffhysN20GIYBph0JSeRWIOSIdwu8ynburIsRu8PmCO
+tMKT38+yr9/1ty+RP3P8tKj71cgqasvotu/L//r5v9qef88v/bffz8Ld/99dds/da+BwHiabh76
509+8yIM92X8s+b3zcV3AuDXAt3/9OYz/Q/EwA4Uwa+VPFDFwGb/Tn7naXyj/v3v8Vvl7/Pzn7W/
DAv9G9eISKQBtnyt/hHxGwIXOMubTECUhQP+RfyT8jeFMVYIYzhO8BYE5i/qX4bRbxCPQZsCwY5q
LBD5j+S/b6MIEyC5CcEEFiDlnQHPM5WrHVLvULUBudHO7TDaYxcgrA2HCuGVzpezHwq48lCvSplP
LOvgERBiu6EElnoFKPlKgga2hcM6+yTQfuBpdPXxK3P+DZbQ34qUTAAKk2A+LaiQZznu2SxLvoAv
iph92oYCQtgFbhfsWgOSR6lkDqvqkjaACllJTr5Uc/Z6yGzKXvuVNmm+FoBQ1wQ6z1RvCbStWLPp
Q9E0HaxQ9wTBW2HpKrhXTOsGH66QF83NGqdGDiC3uHn0B017HQLQHYvWIV/FClLAQSib4Hk+gyon
8wAQJYS3G0kNXu7qULGOKtNOfQ+WWQGiwAiK9vF85Uc2fKgmC/glL1WbzdoMPKLhw7nohC+v0Xu4
VVephbU1oT6PGlG1wnCTHgtYD4mlne9LrqEQaEGLGT70Q0Tn+1OF4emKdwXs2mdTDGQDed7EggYw
IOiGCCSVhQDdWN0JHYhLh0yuZUOOQ7BWx0uo2887yXkHFAG/KGbMsnLPw2JhFUCAJnABBMQezK52
UCtNO91n53tTiueFLoCSwFmmz1NmbRVg2bouYXO839gw7cpV+yiPn/+WQbUMF8PCalh9w+J56l/+
CKz32WZibs6bU8yAFz40fy1YrilkryPDCBYl6+zsFcWAahg48YI1N6A4T/BqX4P/wvfgIIJh2Oft
autI4arOEG1u/DCcLfxjx30WejGhBCMtOYcADKADPwv2bQd+19K+erFMPehKVxkZt8ztQa9FI8lj
CxqTv/jxkM+SIYYwL86dA5RRODDQJvAtmmpUG9nCW3tLPS5AlewxsGhuP4F8AD8b0AdDfVjrJsEE
ulA321s+tBXY68fTIM+WzhSAVS2grAFFX0AhcJ7nV8h17NOw9k50e6oWBCOLcgNd+FiNa9U0p34G
2bcBxBcycARRtwp+inFqZXGV7OImfAeVTwCTlUs/weu0shFeEIVeYf6uqStwuOHzoc3WTcPrnMBu
DvuuLr0AsYyOZ2fMqn4AG2s4L6iFBobgRiAxIBqy8thNwAlNu7rIBPz8eP3PtgEqOg3BmWGJMBQL
iD7bBiBP4jhC38LLiixb3DWzaqHGA558rpYc+PBBvAhlDM2DR1m9vS0lK+bmJ4n/jHu+hhoA3iWj
HPZAMKW+q/SILFu2TijerhoB9D36ogUxbgf6xFnaZVPFyHRkdMn4OyTbSH5SaD4zAXSUQNnHoABE
kGLgP8+CNhKkiaDMo+uMrGfn/3IG1rmewREWULHA6kD8bOCJ5dT1sMsogCZsf3II8Xmgr+zACWdU
KcB+nEEhDYXMt67IJ1a12+z5G9k7UJNbAmpcbyrLzvkOIr08u6dPnWJ3tmlBu8sxsMvjoSwIqt1N
idHZSeuStZAvfuwm56G/mhq09kB7DyYcYDw0m9Dnp7Wc1sp1vgICox6mFRy16Fbw/6MjNIC702zu
RTp8ObXedxs4/xfPLqfpfIZ/PJ9nLiOhcOGIEayhaBfntqBvTQUKj05yDtVb0boCFo2n+nyKvK5a
mM4myvF8mIDmgpGz2uKfToDTZxahgGogbFIF3AGU9ep8/6u44Zq+mS3P7H2aRwqfBwpogKH5ui5w
JbA9B7UvVypkZ1fiaDv7UAd8BvzQ6AuwUi8VhrnK4NI5imw1BseS87rBH0WCjg97rJcW4sa9syuw
uO/bafKzn8xGOU79+y8B58uLSY4KvCSCw8O3QyHOoWkh5LwDNowRfjYAF/DIF4eu9czh6kuEIis+
Jzw2kxLWslp7DmKQPc7hR7Z6hicxtAGAs0ELhYQ/ats5eLKf5/MusM+LH6D76LzAviPwMxeTb2je
0QSub3CaF+nNJItyAaUc8/Pri6UN7N5IMTr7zWcPg56y8ze/zOzLPH/sRc9PHEQdSc8lMAKCC+Lf
czeKBSdlS9L2NgY34HS5tHRb3jV1JiHFQq/HANGo1PMZJjTtqNx4bNsBBagOSTGQ22pZiJVG4L5u
up8ERQzY+ZsjxwDxIkDWXCuMCH+OeJGruYJWg+zdNoOmV0MxSLEv8750LSpPATRAmMfqIgBAD/04
ss110ynoAUB6LQdsQBPi8yuclZydpAa4eJNVgxjuESF0fvVjQz4LoRK4MwQ8JmbQPQgUDH+WRRA0
bXHoSKoeU0kGCD4tz84ORCfFwJunEboNK8BDE7EkB9hcT+Divp3Aj348j2dhQTHJCQQF2FcKv+CY
3x5KNXaixDSztzybSd/se9FOMhhM0QobWvThjKNij5W4rOxUiJ9ESfEsTML4UC4rYNzO5oAwfp7f
V0FhCKzqBEvyVuFiinpPM9nXn5BqpbgsIDgt90xDygXZqx5mcuuHLRVPcSpq/6ltCz8uJ590I6Hh
ZKzDORM2eCK3aMYzvDODhEBuCyn6OO5DQTv4Kas61J9mFs9IMvZwmu49FEnbJ23PSoUr7AjvM1c1
aw5saumzHHRlyk4VXrOwL6ChAM5YyRsxv4ImvEBu9cKLsOcT38C9WhsBm9IMl+IdsRGtLyICfeMF
lFR/VSirLdJ9rPl5rUR58DeV7JC1uU0dfF6XYYQLD3J+cehKcXbjgIIn9aVPYL4T0VUEn1Z2rsS7
Agf4wGbtqH3e+3Fe/uT9NgFRFEEsrz9F6FppbixjdgUNcbYwp6FlbH6VinHm7AABFPY1KzYtLkea
GlhyRTLQAUw/tW39CUTzmtwD6c/kwWdnNGBC6mHgRUNGK3+Sof5CTl+lTAX0nSQUAgvAGnLukP3W
F4p1xmqjy/qSTc6jmxF6ubIrJic5fMh6WDi63FYAWPUh4vo8l1LEMSsOKqNLYjkZuqH1B1L2LfQp
hdCDtVClQnsPwZR4UN+VK47FPPfFWxyCY2gHWijsIutAtINyMWs2+KhoNwHHH50TyI6BRAebyrMx
waE4F4RIGt2lxba7LQPHukTQ8QJbyaGpDWxsGYiMIfdnJ/lQZZ2HvQTlWE33tLCTvZFrB/v64xP8
nHYCAAiAjBOgCzWGDttnib2PKcaUWn4booWZF3Hr/LoLaKig84o3jYVYjVkQL3487PNMoIBXhQwN
ncWQDaAgeb5bsVHlVnZieiGqNAzuMCcF/Zc59HWvgu02r3T9tvPTAh7spI9gWgVktLj0HjqdocdE
pwVMGxKGLfjJ1J5VKEogIIPPKQq4daW+UyjaevZMzrU7QoMl9HSYOHCoog2oZnX0u2Ygtn/XQpPe
ubAvPD3X1cA+gJdhMULt+6Vor8fyXHJvK8ugwFzqHqfuuHZRWXcAZQpoxZ/sJHkGZ9WZAjmjanUu
aAA2PjsANgJ7OCzKX0Yh5OruvHQO9jJWpFn8DsLIGQzZtT4DFlT2Pqp8iK1oHlsQ9YU+oKWbqbtU
jagEMf2mBmipUcWgmg9FXbV1Z4YV9X1pAqsrAapmlloYptgmvF45Vv3FEm0Tgr4wPqcx4J/4zPNg
r9C5aoTyFTiuv6GktAYPoDqbD9AjDH1B+4Z6IChyN7cRxpIZaoEn6BQceMBJf/EJAYszt/E/Mzf6
S1P8OuKcfQOBMAHRAgTB7yDpOjqos0ntj22p++UTtKax9Eflyn5cAC0SAS11HBxk6k0TXWTWUGhK
mJDx1gaWoI8bav/mQk1dlaq80G4DAR60lSWKY79Mw/yxK9eisuCHTUnSHXT0bA5a3ETluTx0LPms
f1jXubBdHqssqf56drGDLpl2gLZEaKxZN9Kja2iD0imDPiIedDQrtJ5Em89T1bbROJD9tuwqm+cx
slN0EJgFaI0raOWnzA5roMdN4q4gBtrZCPQ+ROiUWLZXSXUa2nuLbVizuB+5qFa8z+QIaSLHmVsq
Bk2f0JkPHXhLCWzjiXnk1/6GVN3/IexMluxEsq39RJjRN1NOF6FQr1RkSRMsVZVJ4zQOODjO09/P
A3TNbg3+f5LH4ugAjje7W2vtnOHsBQpC7sJhbjHJV69o0hViVnzUaYRrSo7d5mYlNaQii1r+CoIZ
ZzQWouM7UnlBhTHVioJPbEpFrWp2+kIlj1RrcPArdOumhYbdOpPdFENpN0zRrLbW5Nal3SmhV9gw
m6xD8df5mGQMbV5jeqfhObMcBk70VAulBHTEcNmqe9RXbdW/SxPoAvW9B0t10tvobDO3dsqswSxo
AQLiPLleEe7dZVBFK9YL1Zc5/uXWwt+Cy+8HiMyt4ic467MvXlM/YAouUnrQ6R+BqnzpvZez6+gC
QHYxC2Pxw9KaDqODilE33kgAk7uA/tS5OLido+61x6OgGzowsNP76hlBSWTtqoi37bzYxovxBI0u
uazSV863NTVlAfFPv5XnoqzVVACHo2K4qmzsq7sHZVDGFxG4b7TratizFlrNEPOAUjFlXxj0PPj3
3hk9r711mkyqBrqex9G5x2pyZfJSca4rdVUrjI/lETbT6DwlRjg15IaaovdH9hRZ2AVudtpKlnDF
gVw7U1WL+yDyH7PtyqTEMriu2imC7L3nqjF98ufElmNbtpCTXYNYxVt4DeW2hl+dZDBqhbPeUvPL
FdFVtVx9X8YDYVlslvXSbR3u/DLMTiSbR+DOeOeb2OsQCqiMtFqjCxFf5nh47JDiY55GaxBVtyGs
nHa7z9PguPODw2OaNq8d9lYE/7qYFnMfq2rUUT4WKli2R1KQ49T3lGiqd580pL9gvcmwUiUB1TC6
c3ir0yKMf1ZqnAM376Yh9MfczYo4cvI62evyVxslu30Pb026n2Nc6x0COEx4178OYWzreEdNt9QJ
Jv+JWLLtnSc2aNR+jJKmKNQHuSAT6WDPzfAy84QzEP+MjUjin3sbzDBOGn8lX2wG1hZBh81BvzEX
BF3X42fx5u8MqG8L4zfXIl7DRmExSK18uJJJ0GbvalfGxX6X6bzEKymrjrYNV2lshu6rPuWjSyv7
WmkwS5V9aGO3TtmcSSJqtD66q3T3XEFnzwwHep7TCBatlq64yDVMBpjGHeVp/zmR5YJMxswGgtjT
LKXeSXUdmcSvqQkmryvzvfB32HALnlwmt3bugvQP19coLl5E33Rl9eGYsniAx/FrcSUu8MJO7iw5
gUpp/N2YqYLWq7KsGOs87kbN6gz+sjjfVF37vAVwrssHNZ01TG/Qj/wOXqCz++kG47IhyFznqZzE
R0xOMUSXxUxjn92DTpYoS/qA4+dc3GJrkRP1nlFec6WWO5XxtW0n+6W3tkHRvEdCQpn+0fpRy1SM
nXbr+BX6W7imeS0LsSjQFr/W6ubHVYsGQY4RkyW7bKg+Zp2O1H4ZOmEnCf2GSft7VPn1BtXdm5UK
kWI4i7c9ZAvVtL63fkuBejSKLO6yL4nEM9Q1pfHivTebvUqepylDSgIs2trHiMwJG/YMMV8hXgK0
J237lLp7OemLTue5iy6rH5Ox/UzqZXSD5wKLGbW3NhyIyK97odwJecvWJWa9VLCwwFbEsMcyvVbZ
0hQRrqsnf8hj2Q7JdJGzM6fBx77slIw/dABtHKG+Taj1/KoaI8v6J2U2W5ojTRym/ipMYXfg6u+G
1QLrpgxwFUSfrCfRkG/HnqU7H+VxBAdSRK4z3RTxpduQ2vyM1pH/pm0H2HCVaW2cb9KpQrsLGi+o
eqRURg+ws3yvCqt8BxRSzw7JJeMQZVTOTh7PaeHLSyqj0ZU3DGY3B7kfVBPjiBwzeFVuRL0W4cXV
lR1x1/c146CiYs9kI1Mwopsaio4vo42t193qUdvXiLrN4ydZVUyc/25ScfzTUF5hSoQkVIkuGXEZ
v1ADgLz7v7t5r5P2YxoW/LzsnGkq7mLM6jm5l1lQB2FeV1ndRHcZmNRvLpriUBhcOng77fbZzLLN
hgf1t46lgr/Zj5Cyu0buPG7CaDNRm7/Zj6j0rWk7QSuoNLbssxfxzjkvoVL3xdfMkxOv1a3irYTR
Aw6UueeNOHfKa4cJCUKPCQCqsuoqB6yB8bouy9RfXdml3LPy6poJ9yq579+2adNrd9WbD4HvXUbF
j8ctkRgYCkqQnd+3amACAhiA3AO5G0zhW7L7AzeuwU2YsG5L1kW8d3d/EeMfbHyJRESE5Zz4N/DR
Eq2QE69pNL8ncgvH8D6vjcsaRKXbyvZjotsKSlqTFnW63Yo+adeozkeyxM25T91iwxNVNlQrLtNU
DV7zVRLt706+Uv9I3YeBL5FUT33awDH9Ck3Lph0dGw2fvsRT2yOJCsehjaBnuzaJjMLFYp9z1PbE
CTPVUxtSOYONdUQCvLu+H1y23PquSxab5UAGfoMqj4ymRERHtKGyeuLjMJGTHItBPOCjOnp9Uj6K
veTj7qM1rB+h8i3KG0/DG2gKAsQYvLiy8Kp3xFvbhKMe72XVg6otRziyCsfChQBtIzHH+T5eXNqh
Z31vwcOSygjvKsNQ8EuUFl0FoKhbbtUlJbioFkUUmzw2Q5/Oz0wi4NFruc6ht33A50XDmFCbC5SJ
P0XoVUz7aBNvNOU9pAAy71cKLDZ8WOTgx48q2HaCScfZXXf/i/CmIeattz4UyzsKhy731GtlYyct
jGAud7laNBNF4b40t33fVSJf2qI0cv92QuapqQy4sgOflsvnEe7Ut8k4NnCrofbZ+M2sFr6tj1dN
xtVOooSEz/LMQ8sKvRSesEGxQZ7MYB2iRsqQwWzTmwPYjqptZwVOXDibxMZfZUYNtX6sS9H5+uFl
bSq8q1n7lWjxBJxdr4yIm+HJKjnfdo/DlLyINrVz3xCzhxPM82WPalI8mIFA2wfaOoww3erHlGUl
A/L2sOd54zjauHlMfcWrnjGkU9cWqu6ScSJPk31vN/sM4ZzLE7g3pvjD1wiAp8sY7Rap3zss0Xgf
oeWy5GDfNoOOsr1mSLWJbWnFByVHiOH3cyBRRTgkneVNyLVhSdzN2JvNBylh2eEzYWWOex4YcRe2
duIw1zYRWI8HtFNvE3bh7zZCDuYyWNf3LsgKo+088OLlRY6p5UCYJrJLf47vzCoQNm680Cy9t7S/
w6y36E3f8oGzTOC3SjAR56Ioowpw9CxZ4BpdhimZeXW3jWs2Vw8jkhfS/WYnIt205NbZMr1xEI5d
kvqZPVygtiADl5NEgCukENE5q10Tajcc6kfYaXLix3IwNvoK1eMvy5fntc4J8JfNkfA2zGRnqqti
e9mKW2cI50+071iD2sWN/QDrKOLlpa7QgJU39i4I2G2ixmRCriMp+VUTn/EekKxaRu4eaFGaUghb
XqhtOxixDAoRm0QewH5sHKXJARcjExN8wv0vffhRkfgyK9UgegxWFu0WpR9kYe8Nr4S09T0ppJm6
BzFY1L4n2HI4eDEpI1stPcossTPZDPLkSBwUjlC4dimiZrD5WmMKqttP0t/QkN4CN7Em7cyt1rod
p/7W90gkoruYtDUkK1IPBnTugMM8YpLtZadtDsvKnjzddBtTBCruNUTL9ThHP+VihPeSFsaOChW4
zXLR4dqVLg/ex5mKNZXLIuRlsRru0R/H7zTXU71ZpJvczSbEWeXb95iNtFlhcOyzYA9ZieIgX5h1
sunjScVoZWTNQw/ZA8tULm/kFuDX2fl2HsXTJMVLb/3p+eVO4MHmiV1LnRBjMfLokzxz1l2Q3Fqr
oOUUWx3nGitpV1xn1r6ZVBuWxZNtiP3Zy23l3xYd9wzdBLt1VDhqa4zDulvtdtsja/Qm5o5fTnVB
APCHD1OBx5dBVbB9hPKsBaVEUafdH2jENxXkzZrYwsBRhT3X+Jzvfl8V81Dub9QAnSItrv9z/jWV
84bxP9fYHCDZWWUa4s1CgwAI6RZ/Godd+tGfw1FsMomyE6KH0Bq/UrwFe25VWJfLLlXs4OF4bF8g
nU8ubbZT6v3jN0zibJZn4BwOePYaa+7kUMEP+VLVpT1iXdJawzhPi5P6X6KQQxW370I3LIz5vi9j
5q/vqHT4zK6TEU9ihwo3Au7xE3jk/ecmHXdv+mugLs+0+v5iPzb0oQRQcY9qD7DquM5NMmeLXk5a
SMKAiS5JZCxVw1uFfaXeDycqiaTZ7f56Ei8g3VD2uZ03Cd2OCPbi4aRW90OSbsaf8nHKNr48d2Dk
RBjYdxvJMV+ei4MyPeQups6qUhE07usuntxNW3T7hErHpIh5IUro9mWTEBrSRjpzvEPsgN2r69QP
FvAVXWJH3e2i3z30gCPDF0/evnmDc5Wjou7z5IRoYqMXibKIu5YJpPRE5MnGWqj34MeSWhJvpsPs
jhdPONXXRqxBW3wxxA1MW4E2qki+6FEtUfdhjZYyqx4Y5ZEv13S24LKixwCT74bVyjPaeHBM/dk3
e7OF35qIMhKLFjo7/yY5PJivra7JtqrcK8t+aD5rZCb2JauOqsLw7AxNxnwomxR1H4JjqkeZrjzq
POznVFcHuF2vi7GVX5TvrGx6hFV7iKqSgxoG9t/mUEM28Q9mkEcexz/B5rXPmRMNJDXhYNhj6Kls
9j47pd1V53SvRWZ5ELXsiU1/JG5iiTW665tfAiTbJag42DylLdc1d9LEmdg3QPlr3EsSDFMWvTTE
N/ur27Z2NKGZRxauclfLSYqW3voQQXGEp3Rp8oZ1w/vbXwPo1PzeK7qsgQoQDpYkQnzVjvHXTC27
Cq/I9d+OYenbul60Z9qLHn6SAa9cTgzfMjG5i5GOT2CUD3BeEDL6i5779qFtkAVAeJ6E/XgUyjML
tA7YLIbGqbezEkH+Zxi/RzgpxehdJFJMx3nWKniKOO2K2I9fxtYXU4FctOL5A4YF1sFv/stx62Gq
XTuoeR8axn84Lyd1LCVkqvuVD89U9myXlTvt858r/RXmnYMBFtHc+014bMRzTYbWsSuqRRgwvR4s
Xm5JKmuTiERRK+4/nzkyFYBaDHeOzbgXN9MJu3CNqAvFCrjlGA7PLdzKmvc7lmyQeAZoIWBzfPwm
9vSAYq9pskPo+V6UMA+gHhgkTdHLyXhYfGm3bSOl/bIpKxvbDSVP2L8tVLYYZn+QW4j2JJdPPdqo
5i6OX8p9WbjuoKvFVdmN/edl2QZ+WEJH5M5aBDYqI+rX/BUeDIke7I1D11VZxGutS+zYPf22zwF7
7cIi0Ov2V6ii1kBivy2B45yv9rhqWh17tj3Ryci/bKHCf3+BmNKyFExWWmbqdhAIm2PNUSL69fhn
ti8tK7LgBJn8cwlPI1JMtAehnrVGEESzNIf6hVt7R6FUFtmGclX34/QB4beJmzt0jQ5bQX2oZQrO
Fa7EaIk43cF4WXGqzOdWkKB6GxG0C777zQNLH7opZ6PYCFwAztnFPZbg3JJLUVtPLQ5q0+81Axmd
sP6rtQ6njc32bcQKnSf8tBwnI8oRA+D0n7tPFgHT5iBNnX8FZLyqReS7RE3xSGAHT3E+ti3px7+I
Q+3A/vdmb5tiKseYI3NyeU47dxKfyBrs1gr1Zs3+aZXw5G/0mWbu7Vk5GIFFIWq7OY6xiElYE45W
QpSBup5WTegNm/7jcG/lQiuF5p7GdcHTE0ERHZPYU3+sH+n/+YtKv8ahLatrjTQEJs0v6ybrWO3T
m1YnYezN1pFz+3a0h0XtQTHY14jLLJ/KNbPFlM8jY/G1Kvmk5dIE++cCZRaDriIU3Pu39XicPE4H
XCbrTf0msbGKSnc7A6cXiNpmZBnOdaNaOFnbwf7ml2dw453BwnGXQlJTYkiHUzhtQHxMdaPAPbP3
yd6iDL/HGuX28LyoydrR08HvNrrBTMSZb8/0mL159ji0BFdPVtYMHkb/JEYtmPwyvAtaLsXRTcE7
sfN+OKtGTjOXjYmMOY+ht5qyfsTEWeXyfVo7mwfVB3/UOyaQYp7mgpPBCXBq7V4BNra/7rsM9u7q
iUyY9OKgQWXGTupcUpcBP9TtYLGSk1N2LnNzcHNd1a+D+82fNKTxp0XSmiJ6yaBMMtPnvjjv6RxU
LZhW6chRIojnQb14I6gmB9GsDZpieY0AKSv5jDAbyspLUk+OWr6dhth3Z0zodkxbSuGFt6If16hg
pFTwWIIHBE7Tijw+uG6OGe2a924k+KU4VvJ0pOd+ON3N6Wcy2jQxrs7Rlu04dIl1MyJpPN/9WC1Z
Wstnp+8SSsZGNq73BQaeNfSn0SzNYnlvkZZ2955GjaKwDd4h29qTd9KNz7Sl8ibrdE4OH5IX67GP
fXDa1zMWH/WUcOel9i2TLxu7gvADaoDdProqU+6MdMgaO+ahpNJ68pkRQMfznSIt7dS+/w4Pp2UO
ufyMiZPD452zki6hJVtrdwrwUkOvq2B8VzgVvQKoH1Ydy+t22aKDOzsyKqeXM2RFtG+naj122pks
nFGV6rue6yAQ2terawuGXZZl6Hp1Pams2+FT28qPxIfTMLSpjmRxo9I3rXSzGmy944y43JOYfRyj
AF1/098I+4vCAxNBX00J+AjzTpdS6ToroQIhR6ub3B819KwfdZhlAAv5MC1d4fzZRksmy28T5F8v
lFdKd70jZxsoogtGCl0MNFnrctVJh/YnqAfiMTLltcfY+s6WT12L1Ly5tHSB8Con36OWjDzLUyr/
sObzbmjnpnkV3bC6K8iJtNz98WMxh21qsZiQrKYtEKglDXT93Jeds8RUZcZEOTTiEsCXe/pvmteo
tJlp1LX7U/Zv2GjSaDpVNJ30O+Cvyu1jjUwLJA1N+o0SUBrw4tLxgmX5a6qrWC1/FWJI47a87PRh
CJPbXtRLsN7HrPKq4hsMS/JzcFcPzGJ8rBpp9/yOogmFrmvNEMPwb8ejsUb9jf4YuknfV8J1YW3T
t2dQ0xOFlcH7O8Yr181FCPi8Bec8TQrxqAbKB3s+BVL39Oag8ZeS1x55ffhz3rasqy5SoLwbHknt
xGLMA3hH83+oY63+O8jo2qGxwwDyJ54zl9Zgy98oxFNauU0KTYi5OzSn0t6zE/cZauF0hXVY58bQ
MIjWDWXk9umHKUtV+HOog7Zb/mjlMsYOHTtQSn9sK+ENy3NAlTIeKLFvTaD/9CEL+H9stqYJVuCE
FfHbwjpOryKguH2vprKiq8pagsffzZuSwgknvcW3BYnl9BkRpOq+bIqC5/opNVOUlFcSUZjkysDt
8YDunWBXdJAr0yH4Us0jjCa1B13zT6yRL3w58QmnAfYO8irW4coWiVi9j6FL7O7kjWgs4lG8MTw6
yHOU8WcQTDzDOjUFaAstjtSz5P01iA6F3OQ/bZxUq3etQhaA9hqV10CM6ZVfcYIJyEq4Tv0s3rQX
b2SnSVteUTqoZClzSVOQ5L1qPDZ27i1YDzRRtLji5vSsIAuRsQNHn159cMZYEuvadFZzgy1QKz+r
lCfWT5KuHH3yZzvuSe9cEqdqYOVshT9O8lY17rQRhIvFd/9waMc2epfdSwrSZkSr5fzcDWnY/FDD
vgtx95bKpkkZncXij3QBGMVfBwmn8ZVVC/Do2r5RMyRgy1rB5Tt+S7oEbPE0Fd7evdBKRRp6DBlC
fADhygPp1ePuWm+w0kfkleKIfRV/G2nA8FyW6C6K79FqqqZ99L1KVftcJJA8qAASblDWKKqx3b50
+yp/VIcxMpPxupd18m0dS5qEKc5rGl9qAw87sNd0vZhimsUQMI/LRRGl8GUcl+w1MWdy/lF52oIy
K60VuXhrqFL/mHD96kdalUnf3OFl8ecVVbxYP5qhC7b1OnRxN3xyW0MZyE3lJtucBh++mnPfdwIN
LFxlcfrBDVusrxeAYtJfZgZVJXjKZDP/oNBlB6IESseItHG3lZ3hiD9cr8UnVzIdaShSrYUbPybe
yRaZ16nEZlSj2WDcFlVlGVdZS2+S5NY11dbp67SzK8cbur9Iuh+6Q2m0CWOxl5ktNtjAfICz4DZ9
Kvy7TwfM8SXoqr7PNUSH4j8RWjTXzwOjkuA+UG1Sv9qxaYenrUfG8oVOIcwQXCpbcy/AXBhkGxm4
pjnRTVGZK+m6hDs3JIstUZ+eZXVoLSav6QSFJ7oZFFjDJ8vh6l7Ivm1K1HR9ywIswN/iw6ms803x
VsMsey/4Crm2F3/NOiIBuwJf2l1ejBvcMA1zADroVOw9reXGhrfNoUZQ67zKGdDUy9c9tQelCQSd
IZ9A4QTnk+mtip87rccMkOzgddw383a7M0WcFNNdoxmj4Qw1fDFXt2woLGGycoiZ/IvcV0bTG4hN
xLcmpjyS066yLc2NLh2cGKqALAQKhobtf/W2sHb+SQgoeH7Y0sJjfgDXwDC7TLuFNu8lRYiatTVl
MP/pxK0NdTlbMCNrSVdKuK3bmNY0HJySjmGkRe9s66NokHn/PoqLs9nnwx8qEyf3V8oO80WppHLo
tEa3wlHeoVYgv727mbR/2Qaefp13qxw2fRn92Gxf98jYySlt7xVaVLY84J/VRXMIJJV58KpyAUTW
F3lJncXOhw9FBX/o02ckejoW5Jxgl3rn+O8xAzp18zSjfdNfRdwrfr3M0DNR7FUWHs+XeI4WlXcg
KvhlyDvWLMiWFjRj7nWDra84emBdjntkbYZdmgcXonVus/K0+bgEW5YaAMiiaj4T5pByXYVfYKqR
5dk9kk1ZqAwWup3LfzKYDsRkKSW15p8E58ATQk8W7dekIdj/Z6yByfWTmPdpaC61R53L/VUSMlf0
wVmJK4rrQl/MxLzQL9Uv/61Xr90R25W8h0PbIwVh49ZERZci36x3mPFfZ/q4esW3te0rs6JB8BsW
RcDDZhHpReYNf9pgKf4X3tT1m6ciTcs4eUatYgsQEzo/3E+R0KUNBdPu2/IModYKxYZuK2oNr0hX
AmB+FW719uUo4zSqajAuSm42xC9SdF+fGuh4hL3h1lpMNqTCUn+t14yukzRy6+RCQ7czwi1cu0J9
BNkFmqFua27lZFDeq+tI7uok17ilp2Nw9YcQp9gCEYzMUZJWn3Z4Wdu70FfWeQ0pjQBzFz4H3hmT
UhfZJWqA3bFcgbH8/TNYp6uANa1+H3T+Z13ogOcOK7xvnyZr4E0PgqM3/DocbJbyO+Hxg0JX17Ks
bfqzHDVjvLXNITS4r7HZVtron8BBfTVdYbdaZe6kxbaraxsXVI+eNBpRC/yEhjAPYLiwrz5PO97G
hUOzv05tgu4ihwEqti+xbmz6dlrr0ok93M2h3FoWad+IfgPW1CdBP8TRlRZTgJAPNWTAJSgabH6T
tKnNj+WytHXwZWD7pB9MMhJXhEe81HQ00KHjsF5mbjEYHzw26LgW9E2G/MvigXFfFyTFQAN02o22
X8ViGnp7lmuLlbUNDFtD4HoUDyHsUk7IacPHG0QVIS510EjY0Q6zBtQT6WJLWIrqEd/5sZK7gRO9
rfK758G7qvKzDFnVLbz0yzR0XvcE3m9JjhRmue2pMqU4ZTdL5bp1+IVGOXJ6PY5vG/kNKceZBOKS
d5Z4fEPcEX3buO9UlsxNZoG4xmC5ntsJnfir62rNRNA/gq/Gtfa5VDoLO0/Mq02Ot4AE61dbFbak
dqJXooBqSrFk7uzy9n3osFWORbQkHX4oEyLeX/PkG24uR98u5QRbOaW7CaymGAO+ZsS9DxeG1fKs
9s0mTaLW1jy3mrqSuXc1IpoBDq5VQgsoz2ye6FBOkecP+zOuZynexyKm0C2hODrBTZcDjR5ontfX
iAKUX/S/TLZUbZQfG+mIUOTxnk2XhvN9p+2FPRJvq6WycBPhFeLj6gz51jtt/RXAauUtziIk6THV
CHqy2e/qQ7PXTaLZvqTIhpKEZpSlCYbLeFR5j+IF3SEL0+drBc7wbiwbewZpFRHYWh0WBrN8GpBi
oPfYc3d89xtdR/c9ipfsLCCF4LxW5AwT/AftvPvap+v0zJgkce7+2i2uLz7AWWUJLkDUOH/awWom
OYq1jZsHdCjig3J8zXnFKdkjrQH2eB2oxqzaOcdeE9rtRm9ous+eNq9aA/ajj2Fjfc4iz6iEtUdR
yAaK4zm0r9bBZ30eXV7R7lerva9R5S/P7QZFHLMXebZ0m0FKasY/YRpbK6xt0AOkoSZQx0ddS+4q
Nhp/fFnXlrAyhhS2fTnz70lKP6GkUlNcftWLB37+tZWx5MrzOB3r2cRjiWV1Igey621PRrf8u0iq
sCwgOLsLRNIR3j84gYjCeV6fh2JLluxy1qFgBrX03nPQkO3NkDtuaabsSS3CEIcRqc5Rfy/Ktmq+
9mVlUnGFLdVJ8T7zHDKnMsWwQPNoYp8OXRsgTl/DUwi3telp8or7zujwFiV0VMEhTtF2U4bqR8Am
h4JFxIBkIhg/xKm0hf6iaawoJaiVz0e0LVb3ZFK3Qd0EUVvz5eTQVfwThfwoMjnE98l5zWihtHm4
2rFeSZnE5KsfME42+WUNUMNF+TJhORVqOdMF+go5d6VF9joNIowvkBim1rmL1MixfI5wt7QDTiwf
4d1Spzt+J1407vui3mrwpm9QFJVSpevXtqc8GF6j2R+G5aUuMffpOxo3S4xq4VXJvn0uEvBI76OZ
NfqVaUfn+L0Zu8RzGFO5KnpvvvUF2KUgo797NM1GqNbUKDwaOnn3ddZ9JFlB3rsiLAzbYr7QYThQ
sLP8wnZLAKReyuAyR3qdXrLdCwvYfaPRIY1iqfsPGXJAj/j75s7xiEBEl4iK65veCht+9Ubs4fYV
2HZF8gStL0EeZGpaEj6FAuWaZTzOWxawrqtUS55lneUTUTamX94jebNJVCvG0sAI3kLpAmIo34lu
DinQ/FHTd9FS1tZ449wJ4y3gyqpr7IkTdeXa4L8BbsI3JgBMyWNTpGT7JaQtFjRfRHlh5F22SbvL
3zMQOhzPotF7lAKiZkbt964cMuc52EhmovwstVHutUYcX1W0aY7GPSz+hVoT09GgVKAQqAGfyMrP
ktw+x5bPJT1oy8vLCDWZfLNOoAXxfxMo6ReEP5gIv2jjiCQnC5FeQ10QtEONFewEd9gsKqQq7bTp
FQkVjNX3LeXndIUEKXwsyFg4el0+hW49bdE7x6UtvvxI0kZcVc5YtuJphQIyyZz+kCWsxM7Zt4bl
84YEEIJu9agbL10NAXd/niKl6AOoXW39RNCJffkbEqvNVeNiiCfaI+lM1zcigw2Bh0fjWfXlFM1u
Jiyb/RY2kCs+9DqxNqovJEEBFSXPf1QQclx9mWDAjL8SH/b3C9w/sXyaiDuZInjQcvgkHPT4X+hg
goQNp6ihKmFYh4Zk3anoMEabzwPN3PaerdzVJXoL+jY30gVRohRffp3h2BtzWaM9mMmq3yJMCD/c
PJE0RPVzODGd/phBr2GIeku8hbpdkqQvSLm/baJKi59bCb706iFe4IlqCfbFXLJRlyPAlEJ+TNm3
qCeIv5B/qAfm4DVD+p3ysy0nHO7KHORAve3jBoZZkVWKK2gB0O2chBYzLeoBJ3I248imHaIsOejS
k/c7g40YSR7e6IyNYwPiDgXM8IkFesu+YActz4nlH240P56ZiyTNIie5kQ7boHOJIrwMuhpv+Zt2
sT6HuVCcwOq6rqNPphTQaIG77sWysF19VfLc2J84C2fZNaPZOeuCT3K7l7gkrtkux5YIvJJQIa9I
NiC3ZwE16V+F5Ql+mE6upe2d8lKPikTaOF6op2uyjEfJOMLdwvF1PD50k1ACq+hPvX3f3yplzlbF
W3LtvTJDPeLX7Yz+GAJHHf+r3nvTQmVFDTC+tqHnqfGmQjiHtOR9c48yDaPxF0SNjFjABblev/pe
nc7ptRMt/GEIhG/Sb0UjYP29hfmJVdo0m8VD9GLtrsLlWCtQuZ3/i4KGdRZbsTJGU270goAvMFDd
R4VHNHUMO0EoRrKvtojroUwzCfw/Mag60eXBejgnnW2ooSqiYXHt+J8VrJ+l8PaqhGnht9132IZZ
9C8M2mZH+HZn6H02EUWF5tHMmCafbvztUGXGbhfLLoe40bsV00OjQVwpddP0erxBX0qNbd86mCLi
Rq632Z3RSx4xtoq14H8J4ZTm29IkDjK2ZvLE0OT9mLb6ZZczAtUFXUT0L6cnvvy1QkbBNXnQmpt/
zhgkJbX7mibRm7J4pHPH9x1WI29KnRH3cxCvjN8L3kBNhRXOOtvCFIfZjIbxvHIaSgKaraGdr8xx
c4N4Pzi1FyACc2UYzJDC1FKNiIYHfNzFpwQ4+4/Up0lvnbsAD+NXY6J2Xu4r4BRbgNbdgvoR1tdo
aJ5yYCwjhJT43dZNCc6PFohWy7sf+uY03s20XxLUgu542XzU5tu1iUvaID2aKGtGeZlBnk2G4mCh
knajKOCUtKX1Erj3SFIwxOL/0x7lv7WXaRq6tAZxA5oaovP77y4PhPSEao5Hgt1PmYcZ7jfHNiqn
Eb0N6JE0YXf+33pP/7/E9Gnmo0PF5NKOEhExavr/Kxx2KfxtpPXmfUMfbPGh9f3GRcoV02WCDu7V
4HNEzuCphCLiF/e2J/aY/mhJDtkaQRCw1zezWIZJ6znsR0hEmqvwpJlO0Ye0sf5KP4EogFtEwGw4
LK5cQuxR5OOELkgLerSKKBw8e0h/q1vfghmAytKD0JUBB/zhNSv41gU5uz1R/8PceTTXjW3R+a+4
PMcr5DDwBLiZpKhMUhOUAoWcM369v0OctptXNmUPXOXXg67XEnlxEQ7O3nutb0XdyCe/fTrsaxup
54EQg81gm7xuDdgjr0+HjmcUfUmCpZNtFk962mdC17gUAI9ReJm9EHqF28QzNl64RZInYW6FgdZ3
Qpqob8okdqJCEoIJAfvTMYG2w4BbDv4o4C0nOUBU7Q3Gu2ku2CbNxrbgJSw2Qt02B5TYEbkByXDi
0C5f+5qimGWudEXPZCvqgS4n/FyaWGIoJhVl3P4Mfp7pjtWVc1GdWFtYRdMoTdQ7BoZLb946L8OO
dZuzbV0FORs1mC9xHuYqF7POpvZKl9qcTh0gbapnO0zvklFMb4ORjrrBLsMpIkicclz7j6TGtITK
R54qd5uRdvjYOTlOGwkWE0xyMYwON4FX0dD3Wz8ZDMvE6d/WbQWLAGNKd2uBvH3lr2EOXHjL0DRw
Dpqp4cW7uvBg1CO35I6+qbYr4BkIOYAibSQeuyhNanV90weS1sGme/6Lh//KjM7nY2CGe6tj/FCR
xF6Z0ccZj0Ro1ONNGZdahm3K8CLLeSflh/IsWV3Woal4+7tr1x/N429bALJcASSyXPOKZAFxGgMN
O82zomqqEOF4avNy/6mLmDXTvZzi6i6uQyPB9GkWTVbcITAUaBbZTaJiFW2naGiMYdz1M/C78uu0
ugpUe49niQG0Q73OHe6084DC5C/fQOe5/JcbmaQuiMQuRDzATjQpru3f6IzplI+ecskSIia0d11C
xxEqjFXFRbpL1IYv7aP5MyvUfIkXdruYu63KglKv0yRCzJbh2jzhitQa0iIEijv+y/W9usM4RFt1
gPHamsUlZo1/vbRoM8EhOQ6wm7oaaZHuXN1R5gLNR7g6aeBYhsJxu5GbjSb5QZu85i9n6YryIg6B
hU1F5GRSGpuEpL0ihhTMhpN+mMNLhgto1vZUoZ0xH0B9D/F0dkGpG/GeEy3WLMS1JkDOdGoKLzzR
rKKeyLfHWG5Bm3kSPgn5pJfbUveXI75aj3EKmy7XlYGQy8fCjHt9xKOpxQlT0/Um295+Uq5Y6C8k
qI4eMh1oqexNt78y24NYJfDxU5NpNIXRxUllzNsHd/Xq5NhszVFtVaO/bQHQujo2LyybcGK/dyP1
VTUANrH0b6JLKfbgbSJEfqpkHdmIKP5GVbuG94gDsZiZeQBpBGHo+rLaTtooKPrbm9zzLG4iKXVk
jjTz9NLcFvWKPB6mw6K1iC9UvNBwYnNZ8Z7Z/Ficz6KhxIhHKP4YPAmt6ZQVosHw9pmz/nhcIXzp
grLJP2zU3asbsWU9qi10KResKB0LvBTIKAoBFcjrNlFLZxsl167ICTzID2pX28y75jYRO3AJssKJ
J3r1ucEokyGmweqjBlj1ycEJ5NItsYJt24h5ZDQlQlfZr6uQd0VTpXL/TBuHsNwahggy6ADqLs1t
3sByXWObKz5gex9b5vjiPllp0DS7yohoAAZSVNZtn2NmtYPe2IhtId9VGHDzqXk0i867bFaWFUor
+8T9MM7DPyq0rnuhF02eKdS/fKEXadV2tBJx5TbDy3YwZJQ23fU0l9JqJ0Vs1qbLkVhB2nEIFP+y
Y7x+V+iEZrBFEuQjXlW8M18/kSiyTH1dK+3SE2GkzT5/M460QM4l9E2vnjSzgmTw7bvGuX7gdJZE
Q2OX6sCcYAm9ekdbmduUWWcZnyqWTHaAbZVTXTA0ojJTuq6F4+LAslv2SCW67ByjCKDsIH5TF5Fm
XouMee/RWAsP9PiE6x/XBDM29IbMK6lVGgobZK+DZ5zpQI2i1iTEMInP0k2FoSPmz9ZWn/m9adIJ
xBBSFkh0AVsL15gDqABDkbxHKELvsonQ619ke1GZVP5TQrRg+rvs4hckNTZ3KhLpoaorZCXuThs1
IaXMl5iSq4m1mr8xv1QzFYI0/mRsQrpYvqsnBX80JMlL3UibjBttsejwqXuLjADF2zsFcnTthNZ1
MagmS1JdEBFY6wx1B7SG2KQPYwyGqUYvh5eQCTG/MWLGDe+5bYux+LnVo5uWt4TpTmHdUvTzvWuW
WesRDoeY0mxNUxUT7fQF86z4inVbUB54KQBad6eDq6cE47uDe8KJqqQLPpBZACkmbRHgs5pYlfCQ
pvXMUUmvEwmYojRPKGHT33iirPGjtWophcbbN9Y1j4dNlwmFy3ZRfMIO/4PMZsaxGif11H7RMGxz
MM4AZAZ218aa6kqmFIBBMChQS+PH4XvXACp1+GjdqKrxMbI0MfamPID89PaxXe8aRCkoMgleahKH
O//149Yk3Uwkpbt+FFDspMcwzPj9EYMcpTQTGEMcmGsKuUGD64CDePvj9estg3izcbuQQ6rDl/nj
1NTlyvQG8tQXBM0C04RStYZYhOrHLdOdC1bFoOCjRUuknGd2t9CSsszYFXmRJNm93VfJ/IUIyoEK
XS0qEVFDuIND2Y4hlK+g0wc3TxtZa8Yvbj0iGBVMr0lLkBrVM52mCv9BCxcz2PhSbUMFxAAVnRxf
/u2vq7nXbybTNGC0so1A+a0af2yRjMgNY6aX1QcnKugd4AaB0rJTIZSQBGM3VZn+1gq1ZxkYU5sH
GqO+6JPP3sAT1NSkW9GyWMWtH7r63H7J08VKiTR8+W5zoXAP9yOggvtw9Jgz1BWsXrLMckOZzaC1
MasekBWGZX4fO1G4tPvWGV5IZqPopDLfE/AwNVZEy2Oo2pZ/GaReDg8j4wlMZzkBHfQn1Pylg5tG
xNExF+vUfv7pLEs/fXawMXIdiazxiOZpvTxy773Y6r2fZUILGRbDMGk1M5IXwNcKH41ndQqHl/XM
pbtlYuLmkEf4ZsvnrGwH85/1jEvVZY0fDrNIeMF/WGnfHUS5JM9oziJGioxvEw2uV53OHHg7Gyl9
WKdtDUyAIxo5vpqulwnii5I0p2KXGhg5fgtqRjkFXLm8+tlyDBy/GdGvxtdYq6IPZfJUiCchQct4
GVLkCyPGUaw4qB6nYo2awMNOMzxnRTkRnIbFkxaXOmXp2gVMacyIBuCQiD5ebpU4PHxm7Ip+3l4w
CUP6kpswbJ38PjTxb35xZuImSGns4kR7Suol7ZiftFZinQwa4/ZFvj5kMw6vtDhjOONfoGabH3Tr
5+H2UIyBZ1dPOkKvcFTQ7lTssJzWgxcXvZH7E6888v30BR3UrndJJbngHxCrtkMqberbZiROAUId
gMO7qK1i6zdxzmFTnwwEUEm9UxqYSd/MyBH4O8uZVn2kdi80PmMKkSRNQaTElnWXI7HiJeIVwxi6
N1bSlMuwQ81b1l/RNYmFuY3EHVAUTj+/mymkrYelSkI4evg7WBtHo52cwk/LqYTjUJlFVlYHtnhs
yPzJ8LDyBtGwTtadbK1addEwC0osXL3eOYojrN17kARmC7iDsYz2QP/WUR7WyJi4ohH4Aesr0lA3
9vwxLXiW7O0uTbMatShYysTQbrs8SbzxydOwSSX+1ODGtgIoobXav18WYcD2Kc/U6CMuI1pyAfgv
tjTAG0oLVmESARrDCKxMPbdolahsF2RXlqPkMsZ0GPkXTnlPHQ7cGmbhEiSo0m2OObAsZUhV2O27
fKZf94Ndmuh9ok1c2UgwFKHJRoQk0+V8UOupuqGlwA0Vmd3K/+lwoRrOfgnLCniluRDYeycXuiFT
eq4ApiHRGu6qmW/ftNCEuz1u46h3/9KMFJup/1lRC+ItdC9Ep66KPMP9oxlpQZRHad5YB4RbdIJJ
Vi4dMDh4YofhGGUjnXbXqQXnnbVNmDZpHYjNe83cA1Xk39bl66NxHCoGTyflzAUrdt2mXMMwdAF5
2PhOiir8vfT08PXdunlPpe2/9kyEx+zEXo6jIC+XBQL1k5jXw3pIphm1XAfix98AadIgId3Qm3t8
KlOhC2RoLH5KUx1UgH8pfv44sQRP8GjYot36v+gDMDRSidtw41NWAjfA6f8C5ce8XLC50/SkLX8O
mOV70mVf7OqklQtZh/QYv31e3de7efY8GrRX2IE6nVVK7T9azvagwyVxw6O72EKNAvJL6CmkBIvV
XPjiTAEmr87SMRgza+J4IvplvbJzaHeqZSAbdbKElAXcsjkWHPKcCHgsZ3Ucx7OHQok8thRpAb9T
FvKgl3me7yQFWzZIldIQhp42oqeaHAkGnxLla9jbzGkD2dqU1bXsCoTAhPib0pyAz4kqDHdplSb2
BUqI6EBCQxEFOM2RF0vFRt2Ospe+YsVe2KHRb/YJkwHZBpGVabdVYtLyUZHmzVkqIb/xmHYaXvDm
iVJX/GoGWyT1Hivdy4w6SLXU0RZ/6TsnVz+4dii+tPRHYUkRl9xEkZZkh0od1SzewdkFveJ74EI4
IbgbBDsnsoYmbs66q5VZfJQ9VWvDGUteO5GeQutUVXY8WHe1mWQKpjAjq7wEyMdLTxq9tigHkT+L
0l/+uPxlXjSKUfTcp+JjWyQ4/LJlgzcjcRdWy9cd3dBi5lrcUR6LL90tnTAZKRMNdGxylGd5Yj6/
fa+KfI9XKxItOpHqoxMyZdJtsa62wv2KFDP0nOjs2h1PxBekasIVaRW1x02qbwTntCdTgens5giS
/ht559aWI5SVc0JgXvu92OyhCj0PfiBDosWfIZPyxNd6kQfKJknH8sptpZTl3A3nahg7O9yHRSIs
OjpeGW6rhZPRae9kk+EfpYARmmDOoNoZ6EAK3H2zcZOWpp7nH/4xpG2dDpkyshT8oxznMacgOS48
u4uCmsQkV4IM9xLknL6PskSMfz1XydCiOIrHdUTN3mVoPbK4tyIsKjC4SvMQ9pEWloc8rc2uf2Cj
DYZo55jdbJLjk+c2zk2I+91isVOKhHaoImcSdGHsVLVrf+Rl2sXrfa5hL/81hUDzo0MRq14VkTcQ
ImX7iiFWVZXDpDHFDQlqVpPE9K0+nhccWWOBq+M+52iN6GI4YzgITFeVN8s+SSytJxx5wsTdnUrg
NvV4n4R6yp0uJwRzSUsFy+p2d4GCJ+x9b4xKXrT7Pgahh6t/6/bJe3RkAsXlkDMy2buyl1pMD1Lo
jdP0cx6bF7f70NXiCle0ENxzb3le/V0usfPWTaqWtFCLu7DDIQFiKX4h4rvejB4+kGRwa3va3r7B
xf377zcuEgNGD7ZGsJmu0uq8ur+pqwGfqHp5liYrHl5sCu8nswnrBIUjewKaVW9/5kvP5NWHihQZ
pGIGcXGwPa47ccNMuEk2LOo/Bka5IOcDnTFtRZ8zUvsEYabTyt9L56m+1ouHbmlFwJRc+u3Zl02x
eBPzyb/pgIrmrMnGl5HlYWH98pgEVtNBrsjLNlmCsCzc/3J9LkV+yLBrzFnVzQ9l40VMHJi9h0zR
pLm5cS3hPpTik6RuOtaCbBvXebHB+vVlDGubB90iI1OcQCzYXeYVgfQ0upv5z93GEqB8DLE2mL34
ybdP8usa3mU5d2wMQKh3wTSLLjYX/l+gboKEVM1tFjpH2y24oKjks6T5WKotpG1Zrs5vH8D1lsP1
yAAzdEQl3GP00K4aZ/EEpxAft3cOTU2MReRwSw70t6QP2VaUD2C9TeNkJsDbR/PSj351z9FwIWiA
M0pXweSoXp+PlVHCaJpTdMmGMGzaE4jDyCjeaSaBt8Vuw4AD7qcxABUAOHQAjlHUi93LSHgCgcd/
Q5tO/bz1r1DaROlXA2CE/j3VWgQnd1phido4nOac7XJB6hz/Ghxade2p9yzh4mbhEm853jhW9jw2
IBkyoJ2aYFI7SUZjMIW2wN7dS3tRZ719Ev7YeblM2zgPwBEZB1l/TA9sakKjZNZ4zqGbs/JJsbJb
qek8/Wy2KSQ2ByE2U7em98RDWEFJ7KqldY+SRDJRu/EGnje/kpO6PQ+qHM1AYxLLaLI5YUEsica+
HNQQwCoa4rSQxEhbdpqF245fxi5FnBlnsw4XKc5FPPctBnMr4KlTs5W+oy7MJdiyKVEGm9QW7V2K
wIPhJANgjUcZ8qsY6EohbFJQy5Pus6mXtnHSineOH8NFK5rrtFWEKEovsTqJ2ucFWuBunnXYuKnW
od/B96jC9veSxgiQZySj9s+vHLNwZj2Ys1R41vsUzdOq7NIC0Hly1GWqxJZ0MS2AZI0jrn/Ee+Sm
D2LMII9smApGPedujFSXAODNkTARY4HGtt4wOHKpkjt2ZzPU9m0d9cUeShySWOBvNC0ZO2FHLt0b
VV+mJt/zaHVc6LB/cdVr2yGV28mNK9yJ2Lm2JCK5JMQzQqtuj13TUcnO3tgORLOKDUBh2GK406SJ
xzS10TJrgNlt1VMS/eVOvcpUFDUgsT2UwB7hNKT3WFcdf2WNqk5lhHqpPSWG5bsabTx+Y7UTSmPp
bZd5HbI2wBYmTAq93Yo7YFY7QQyQs4n/o+n99QLnUZPzP1u3kLNwlFeHqMO4UUIIAZe0G4Txnl2B
2Mfam6U9bltBn5BnVZZ99Rrifn7X1k0bZ+/ffrivVDWcMiQE5OrQiSBPw0HR83qFC1t3wQhurBf4
cEJpXCQYre/o7/OwmAlpx7RrO6czrU+rEfZWyk7MowtQ49uk94BkjAahCmGZRB5ur34Eh4NfpPmB
g4NeUGxX9JiQFw8sVXNUNmJtTNqRtWpy7bjDYFlXbgsVyWnaHA9z0vWj9uA5eCjic+OBim4Zi9i1
WBm1RCh10Vwx/KCxUdPZ/MvJuN7XePTWEdQwJLVoZlPCvz4ZY7ToVQ5Q9QZcSGxCMmNLNVnEU5P8
Ex0jdoi9FkyNXozOrhe9tmHX0cAit8F1B9wFg99sLV/03YK1wylKGM/46Ony5g6aYzp+aRTTUgXQ
2BvnCI6sOywPNkEUaXvQSvja1S31ZbM6flSr47zuxwJj84nhXF0+jpoxtihP8kGcl7e//PWr39Np
m2uGyc4KV8gfpP+4hAzPMp9c5DaDravWNE+YAQezPHdDCdMXNOXGhZHshLePQL8u8VF4idsQLqgY
23n21enHloS/O3SpIqmNivkOsPjofVrifKQewEjesLXe7AdySi6X6gwJMs8QKifRQpa8mCxJxCWQ
LplwJcfMuhm3aaVBvw1rqBJpPIFuSxuYaI4Y1AsqMRO/kxAkcROjkN7mrXKrI7+1HFZWVl0266e3
z8Gfp0AoW9hsqGyvXf1a3xLbSFYmbr0LyDBMiXeSrim/hWwiyLfk25/8emTJfc/shhE3wh5e8XSe
rgbdEdpPSnhXv8jzJ4fS6bZLloSiGRw2WshtIyxBNW8fxh/ro0mJyXRL5xYgqfJa3VSa1pzYcWkR
RPNSzZSNYRb6cSZKSH2fQ9rRS3ZXBm7Ig8R5AANHGSALsLcP5o+rQXoyfVWGuayRLpKE1+sBKAGP
EIPZu5QbzmqDD0lemAuKnDtFAkfe/uCXoN1/bzxF0wDolmq5qPt4Kq+uRgy8NK68vLnpowgA2W6J
MsznhwkYe5g/1S17iGTwwQ8J8ZPsjEgDoLkRZGSDS27WVRs1I/mBsqMvMTupa0/eDprbWnpBNHYM
zP6ypP6xor7EHon3MV+DYLGr74GXXIMLlEQ34QDuC4kE22eITRvETj6Nb5+6P9YxSlIQluiG0Meh
SBc32L9KGH0c2wyFlXJTeMT/Il3vY1GSycbKtp0rV1dQigDfCc3D25//x3PEE+SSZcz4x6VGub5y
PcbEnKDW5haGOTvUL8O0iAA0xHFChDagFe+SGyg4qW6cpNpCXr+3j+PqPIhn2KL7rIqSDq3Ntc5s
zPJoBeat3cgd5brJYyQZbZuTSxSTvkWuvf35Vz0wPp+9noaXjiVdF0mWr6+Dp5oQ4yhrb6K8Emo6
bcbswNhv2Jgvb3/YdY1CAwQZsiZERY4pXiJXn4beyFyjLrXvNFPEn7pBhGdifGzw2yAh1UGdFNGO
pmJGSwZ3NVJxZ9/pZMZ6jw0ukHY8F+QjuPGZW1gvhO4XovB6T197Zj8mT1DcEWxOJ3gBIEk9smG7
etdFxLXjHWLxLzXHAQ9lw8DB6+LzesHBsbch6SVIABrX60tqE5vrequbmq4WWmmssmmB8ZY3Q6Hc
jqRGlMNZMqSi9CVMboyRuUBJrwgjz06Jqwn2FAQgsXGVm3KJQJPsL9l3krvIlDPAA9gjWxC78czR
kCqFEdSn+FTwsqEO0l92fUWdit+8OIlmp8fJXIrOOw6aI3I/N8XRvBVy9UaKlPic7Y6iCR8X1Q3Q
1D5pAmUrIGRnenv2scOJcox3tliQ8g32XrrEX41PUwLyInuQHVuU/FaY3yozwoz+RtMWcaIkNGsj
IfZbaSeBlx3QbR4xCSQrSbGgypLAKcnTknJjILvizV9VySDaLdLb285oXQFAApBc5u/TsritTHf9
fxCwfXyu3n0vnrv/n7K1B/ayy8fnCI7lq3xtlp7/fbr23fK9LL631z+wxWsj5/2PEPQKnRQiBnbd
//W/TM9d/9/+q6f/R4McxF9gKaWiE5lyMl5bd/9jmQ4OBIRKeA9Qv/+PeG3vP7xjTAjfaPV0y6PC
+r9K1379/neQ+qAaQ2VjOTz2FAci1/pf75IYpiWx9ZV9Kl20C7sVZ6XiM/rQneEvu2/22q8XTHRO
CGeZX1qiy4l/zr7abJigSRg8E/E+R2sz3nb6qq8HRR+ZSBdrW9x7qL20w5Djsb4QVtxH+1xR5nYn
YqlvmMqrZoAOY+qZZtf6R1B07YOpMhiH2zVaP9XJFMi+qc6/rO6S9j7GjaUI4hJ+ud+OhHkenKIo
jF1Tm3myW/Faar5jxs4Q6Fo3jygWoJEcMZhYZN1ndazt2I5Hj3FF/8UnXM+EdTKLAM4YgsURmNR0
WJqFGJTW6iP8sDRmy1MeFavqN2XlwT2ouc/w+OThLWZ973sRG0nhK209qgFeVeWZI54UmMZ58ylH
ZfGc1L1JvhjBCmdqgj488qnaLdmUdnsIsfR913qiXtwls4vD3Fu9cezWhSCZFUoEbPkYVxhAo1g4
+3IHrXVlDubPmmX1qdGtgbwDc9LJGKAYtn1wFGj05trUCVayLKJ/ueYtYRB19BRHvG59MvQIQjPx
URKgQ5RqFaQEET7UCX1CtNqx/RnDvcUg1zXhXyVh1H7pVL37qi9Z8zue8zbx25XmLwPJGc1GpQLR
gKuhrR+F/7wOyqQeV99Bm1mC/KrnH8rgLJ1fGKGhkWtimrgNB1x2VTK14FoISrV9c9TajDq8hZqq
I9G4sTG5aQjpMoXQv1otfrGbniHM4LPQQO109aOdaeVnCwQ8ySCz2wgLTZrerfaSROCzW5JtyfRA
iIITwvq1tPS1/QXKM17/Rn201LpBqIAinaFPPccBGPFmOCjpPPx2NB53PwJvs+7ybkkAEJjddHGH
0LbOBEQo87PVaHHpsxnTf/NW0M55Ylfkw+hazguY4O9h10768rxOxCr449BkYmgz2+GlICDqhmCe
lUBEOy21/TKzrzrxNdXUpxRfDD8ZZ7f2ayIkQ+yztnpGUtT97LQOOJSthSq4ltCLPfi8XdeDrBjT
Ggx8PSqBGePx9cGgGvdNhOZkVyvq8NF2h/Sxb1O9uLQo6h7YWGTuPhwT1PpW0WE1ceqY3ivD8TQM
IrCsoU+PKs+DhcSX+KhHpmq/z6Dyd7411Wke2JY21HerAy9HxE+M2BWakeyW3rVA+yX1/BG+rpCU
aU5WB9zU5Qf65jYPm5c7P51U1bW9g/VCPQyq4vItc+Lc/akaXWFWblM1qFM2yH7brY3OZ1ZeSbFS
zMmuN4rphzHmy1ODzmv2C62PRdZQ6/LI6+qEBCaZCHClZaD+qgw9vnPcbv6OpZFKBGUTwzNNcWr4
TUMEBDJvl3zGiKGttc8y0CvvFLsbSAx0YlSArjrWuy6schvHm8myURPtSv9jLcOjbhjLEzqgxfFz
iNFtgIGza/zcm2y/wnD/LeyqibB704JKTsl6A+nZfaA5g7G+dDq396fW0m5B6JiXWjH6z15hIi8x
wLGuARxiJd0hlVG+9FM24fehksJF2agu4ux+Hd+p7hznexyn3S+83XV9XljeSOjI1PUxzJBc+UQ5
JuUO/IHypcntOTzSi67nQ4T7NA5aTLkral117k8td+S8s5N8fOBjOaekglfomVQ3Pg5czAWegZcA
+tMHXdlBHW0/RCw3yhcKvaHziS8DsVNrXVkwbcyde8Yk6YpsuFkHgVdwpwBt/PDBKoulQbWzLjqg
RwTIO6JMCxpM8ORDxIcW6+2iwvkKLHtwyFlZatvbeZmVfHGrwYn8jCCnH4RsFpWv1ooN7KDtTCcw
EWpXwdxZ9V0cO/UPFdM7FBw7x7zNfg4hXNF0Kql0k0fIytB3vGaiFBLf2Y5TFulYH61vawbmcN8b
Q3qH8JZnULXYQKZTbaoHeAReftZBNowBA5f1p4sc8X25FA7ROrFBX4/232gDm8HreiDzwo4OiUJ+
4SGl1iWVIqri7pytQKR8O/Lyyu8QfBg+AID1QwpCJz8V+jQ/mKvZAv8wbe/JKbGL79LUsLqgVbkX
fCOcWbghXFim37LzmEls4s6A8zxW5Y5zWnx07aKmUGDZ1f24SytwaBHcRF+frfhbNnvdY1KUc4lJ
FheRjxNpvEfTlpExo4b6d4YSRcyKb/X20etpd/lpGo+/qVI7fPg0oMaD0g/FmT5MblySKKm9m5Jr
5+2qWetQOuRzdAuzNWWUo0f9CozRI49wbnOyWW0Y6sj9qijfO4vCcrWamrf67uCaIzZb0JmHcLVr
/O9KHVbY04zeAZa70rWjtsg/hRlxO3ub9rQRWHVlrRdsjxz5Oujqx4rEQ+60iulIgPwlu6XhUoW7
epiHnGg0elGBybKv+SsF7gej8vQyYA9ePEWO2X+vykbHDTZF3XCa6sYd2CdR7e/rOWJZU6a6ZwjG
mrt3qyr9qi4hVnVCKcrF12Y6bfemgcr8UiV2CVwgD+MwMMja+gH2oUdIOAGAAhLT1cveLttqQDTO
UH5pdffHygKdEaFXxvcWOyP1bDhoQ/0cbZK9d3RyzXyTsuC3bSeG7iPWnk5mRlMbPs/QfLLLNRpR
d9PDDhrFY8PTuSj8LtNEsNZxrWiosO2LwHg569QjX+0w2AKjWHLeMmzl9syp3PEG2Z77Y3QNlfey
l7fHtCOeMyxN54LjPrkhWZS0QKQHKb3vZl2elVJfiKtlOVar+gfwhJtYae/Q/FgLSQyN2gYLPfGn
Ep7nU9dr095xwIZ27QUX+xTUiHTPWa6qDLbaQ7ngijIrB/VgOR+B23kntBHnzDX7y2An2BvVYeVP
e0Qdz5awpQhaKC50JiJoUaPK8bPKNgGwG1H2ewU8HQx50+wmayIxbM0Vmt+hle2HFZeBP/Jq5jEC
nnhLJWvlp1iQQwiERF0RrP2KtG6s7S/G4pyKwXufjTP7qVBz9gOsiJ3RFPeEvjFzivoDfgjjfaFa
QgEMtmb2KXiXld1HHB1qZnyBi7GcMJre9ogNiKm64zmkXQ5tkf2jbn80Gc5+rZ1s8dmstMCKARYE
ddvOPrWD468ADvZge7iH3aIGF5hoP0JE4AJiPhugRb36BIYjAn3m2E9uUbKoK2hlTF4UFLGNX1XQ
qJqMkFS70Tg96FSWtXFgPzlaszPmOA4Q9j0UiulCmsYp4yerGj5OeprsZ8c5E848zidEsm0KbUY1
n2FwF+8aciFPGoEoTgDbXFxa3rc0JubwjpkHyCvsbUxITG30Q+S2d5jv29X35i7/bkeR961f+kvj
gNxMR16obZi8a8Kx8lFzhpA03BBAXX/MC7zKYaqaDvS6bDgNKBKPGUyKHQGjnKQEYIjDPOHDmvXK
qYqSQ9fm7yE3fPP6tPmEFz27GUYj5ObP4cwmzcd07Q1U3GQqPHXgIXdt5eD5afNmhyGlOTVOzWfV
1lo9VObKg5ZhNsIrUfp1V+hfQYD1GJqSob8b3ES5U7Mm+2ysxm1TDyt/0Skuw6BQC6hhtdeG5ms4
5edhTIoPEE6IdGhLm0GZmipHqO+wOKN1N1RKS8qkMgejZe8XUPq9WXJDkQjpzyMLr7F29alNrMpH
RPY7HdTRb4d++Th12jc28MweVdxXJ2qT8Ui+tA2lkHxXvxwKxjbrqO7Ybg9f4PvkH2qvYndHMNth
MNLw1CssApgv698Wwv47s9UjJHHhuOsm+goneAxUO8wUfLtx2/1IxsWhjwryapTys8oSnKEtL2OR
+B1Pp6po9qlb/MDLwfoSKWLsYxzV1aIr0bIZVTt27uma9McGoZGfxprnk2+3SxE8uUNSBzHNzhsm
nB8Tr/2gwQwLkGKbfmeU2jtaX8pxDLUjC/eD4SUXkrp+dUm+XycVHuNS1nt6POZRGbFlL0N+ITvj
MzDqr3OrdDeak/Ns2su+MNInr9HP4F6+W6b+Y9E6aCRxptTsNXgojUajKGCcR+CXw0alsX4b0+QG
CwykfWEtwBO5A+8WhU92zWk66KEdfgSqRvGBdMsPa21efTSGsI0dpK8jPsAg55WOdFoZylt2d/q5
tpdSMOgQKE/ZAXjgV9x203kkSxWtLAkVzWos+7bt77RuJK0xAoVNS8+gEiDZ/JhA3gmIC/thLtND
go4OZFnW3rMkfYud8bM9aD2WqDjtut2SlMbgh1YYMX3J5kDvrOFSsB31lTyvg2U110B1ps84vD4N
tfO+T7QPJa454sHysdsPMLDfJY79HlCFcuj1lK0WawH3m6E/rxas3X3vqt7R8cpvTJuJBOg41xmP
l5eoD0a3zPtZD+E9zGZ+o2hT/41GyK8EF9mRQVwFKbJUv7N1uOXZCf3Jip6QO54ib3xfISf1o66/
Lan5Oss6YAkbb1qYBcAmclGMjdGDA7Pxk+lEjwiVqJ5IxD6B5ZpIo1W877Qtu8JXk3TQfQcM1xmd
PUVzoaHzHDLb4XuV/QP9wFt0QpTAhnswx+x55WUSBw4ggJ1dKeehNi8j+YyBV7jv2fCh8yMHsiW7
MXAcgE2F5hx5Mrtda5h3tpf14GXMc15XysVStWdCVVI/yfhPVoHrqk3dat8O1SMNbParnAHwOaMV
ak9ENzpfLNe9NBNyKMOx9zkKcPYO7JNucJT2hzW3SJo1wpzouj7bR2NI8VWiScftduxbLrlFDMwE
SiTpiNZzmpuytm8qr3gK53m8jRz7J5yVS6NOvzw6uDdN3d+7+jSWfj953o2iaB8ie03vmmWMA3uY
D9QLh9Z0T1oFMzrRM+cWwnjyjhyvY9tAj2pWsk7b2HXv2W93VPdsbdNeeYSJQEbYlKM1TNaYzWT+
cXEik1dRZj4abM7Y7OWncFE/u07yAWnohQEzZ7Jq9Bl6bGMGVTfuND39Ha3TbabV0VFX+3DhVVbH
O2taKMej+ZQgVfHzpKXYs835pBkFA2wzTQNXr6fb2ciNHfqEhwWeyZ79msb+VQnb2veKvDthf70h
jRFxC/qG6ZvumIBH7EHd0Q7GXIna9BwbaQdeAXZ84tNNcnfe2nj3Ra6WtyIr9jGto+hbFI/LrtA7
OOdOOTwOndP4ypy8d0uD/NeuoLIovHdrAhfJrLWd2UVM0FdaYO+WdHlUUrUYDwuw5A8ZtQsZnG6j
fsjj8Rc6ql3hqatfZUa/b0M2+YAudoAR3xlG/6Ne7QEhlXJXl6Sj6EpUPdax9QFifPaVG/g2dyvl
s1fa0S3iGYLevGx9TKClPuurwS3R4eqhm/DBhKDuEWTrjwT8VYEHLS0+pLOhPmeDbZ6nXOPx7e+N
mTLUXacdFi33CVqzc3J0ffVjlEes/yTxJWv/6M2QNagi7OZSefWTpVVHt7fTm6Yab8e8v8vW6BN6
Hr5+WHybhvq/U3ceO7IjbXq+FWH2HJAM2oU2JNNUZnlftSFOnarDCHoXdFc/T44w0t8t6R/MQguh
gV51VzqS8X2vpVjQ6w9DVn2lPeVK03adF/rNqa3m3nEG951GZeKUzOrNKrtnQSMT2+4mk4odpJs9
deNKkLLUxozk2fRSElQuU3M8GeAtloF20mtPs+W84984TLbjHlyxApM0A9nxLlfr0FQxJuZ2lxdL
cTfrwHgJyWs1qsrDX2fw37J87XEI8bNMY7DGQdWIx1oQmcJFMnJyGdVpcs0stoh0YmksqkSq9IOZ
m1xuqR7E3FEWqOWbSX43Y60ZRP1InXiwnvpAHw3aWPBRDW08pRn/Qz7epnr+rDrjB5RWR4RL0lU8
M67VmEYTo5rQs3uB4pSbarK9OloRNXYWwpWN0KC9NG1BG4y5HncOWuznISBZIRmR/SeKTSrCW/SH
gJh4C8lCiihokyfXryS35rxivBjoGe4tGqfCtrtmD/3FselHejA+Oe/q2B14aT6NY1+bvDZ5qKTp
N5Z5Nzr0KqX1VEXAD0rgzwHUCdLwtg679eDq7byFlcWWHlYRt/wxrJtmn0r78jjArnuePY9TzRh2
bq8SBqznwldlSKCdP2VnCqK2x6zE9FdIOUUYaBG2ieXH97p5bwR8NKQAtylhwwmpbVe2uzxb6Uhx
PMCrn1juRB8XlbQb39omXHDkdasPU+1uid+z9KMKuZ9tLWg87UMC4cgRPRLJ4u/os09jHgxE2ucE
1+/9hoUJ7/Ll7dfbTjZiV2W2k0xENj23Gw8oUkSs2AmVOMqWfs+A1MAwprG4uTFbdd25E+Uac4L0
49BYGu+6t/6ELCnxMAJfEAcF/JYBdUd9tZiXD8Xbd8GXI8xMdL1KVm3s7kxYeJQvwWziAgfWK/AX
Gpv8c+2sut711cZxtXCd5VDrpMJ7LEg2IibHHhD10nsMPlmZJw9peJv5rOVy+2PW65VlAxpq57CG
49sATHfjFpnxss3bkRz018mZfjdms0O/pIkvG2yeSgTzENJuaaBUfpPdNqTPvRs8wm4ExR5v2wKw
N2UZ2VMzKWGt/qQzEFQNMyu+JYqGDiREnYM5ZFUaHfCPtPEBa3OdHkCNnL1ppPEg5JQo2/sVorE8
05HxpynaPWboMnYIWLjSYdDQVT3+1Bb9EctcPIdNeZiW5m0L5dcyoaJG8HJMWRl/rTbjVJVfzm2r
eNB+P+wNylJPJJa/VF1+1efrqWg3Ec2UNcXTYCVzAVhpyI6M6kzVz6QP1nHJPOi0Dsh88c7DAbwu
s975Jded7Vt3FQcwNcxFvCCIjZrWAN4OZgcIID8QAn9eNMBBh9OaYDsBPpWVhRkHdPSxmNXbObSl
QJhbMQDU/Z80HN0YCMB+L6ml4qGXTf21mhzA0FV9sqWZu2nFUaXW9bqah/cMIiUJJ0mGTCmDh6po
5xtq3B76efYj0oPO4crywKeX+22CwLBn724DNnjCUnPWrk9ySxpQM1da+i5tqydx8bQGXdMgYiWa
QnOWE834aPJMlZ13D0x4pwbJlkhN7QEtnvtKDvUfnddHwj/jdTXvcCWLaN3a166xzZgHMIGnWr+J
NsxZNas3P5go8yafMuIRakJRNIe8H/LdHBbvq8OzZmRjCmepdlM2XmUePwfhu/OLP7VAVdBvBIJ6
Nb2mw3HlfPC60mbLprvAsIziMSRh5ZlFokvqlixnK1uHfd+JB4K6gzP5Td2d31onpJ/lS+U6zffQ
i4qc/irvLu6vvQq7ht2wcIFIvV8cz3VS5wGzDK1S1b5pfSK/h/zO0fO4bzpTJKPLU7Bqm5E4NjRp
Iyi6290ZpLBte7sIvwOznNhSjaO7BNktvS8WsGkY7tAJd3FV0mlGyHxzkPZm7ToLniJFzoXApRkh
xZfuADj56qfVvKOWcEuQvKmEcKDvlfCga2+xNfGSXSbjpRw/UZa1c2yFQbXvRz0dCC6aDsAEbTSs
6cn3yx/8vK/1Oh/DsP8iBhws2RuG1242/QINJFvMzm3ticqOgQBAopiEuUNNV0S0nHoppgJiiCI5
FusbK8SEARe9377LmDVdYzG22PCNgKxNT7YJSCS7Hkf612qaeGppwHhamnmLZ92tT7MmDyS2XNc5
A7AAzYUlskDHY+dOW7P7vXlz9pLbJrMh0Lm5I+ZKJjOrVRRu23xF0OqBq2glst7A+s2kX0Dbjek8
P3L+6bid++KgrOqpCRAE5bX8tRY41RKTpkWsyw4Ftwn9D0LFHs1GCN5rtGBYHrhfOJl7GZbJZmaK
66zerh1OzWQdGDZ7ty//UBLznluWiJGQBdGmt+9xUtxWi4gptyrizRurZ3tiCURVrY4SNxr1n8N4
cmSYJROu7O+KnFwiV4D5fN8dH7OW6HES/eZbsuiciHVT75axKshgT7N972b1W80WMljqK8yCPunN
4ZBZZAm1KxTuYni3LqGCxw6r7mEy0vrKqoKBjIKNFW2trQGE1ZPufvKa9IncCefD6ssfCnt+rXX2
UGgr3GG/GxC5Z8feTJeLQLU9O2Bk58VXf7bK0Umbzr+JI/0y7UsHXxY8ic1oktZfqudsSLNP8ume
oQfv3Cx/oNXGeyk2jMz0Vow7Nyc68mILTo3tqm7E3bSUPAemLmhjndpvTS3eAN6GBHzz97alTOnb
cPA61sZIdcEvmWfIUT0gTIBEiDMMdRHeI85H0isB1jwaNWZYP0ynoDid/vTqpdsJy/6qCoI4TSTn
Xawd6V7Vs/UrUGnBzdswTCji/7u5PXhezeoUyussEMVpIMz2DUnkkS6hxx4WMOklNRI1iWkH/MQd
469jxoXgBiUKW69EpHvGbT2Nu9I36/OaOnv0cPtCg4RW5t7Rxb1eR3HvLxowkfavvb+Ik+lp1Onm
fDI68LuB7+iKwe8Kn9sddokiHinl6qKOKIfXedTUDvlzeKhDd9xVnd3EBNCB0a543Iq+NXm4Zz7p
qP25I2khErn4s+Ty0bBsyACq4XMUiBFXziObvBshzSXMfPDkfuE6OVNOeiAP+Ip6jnNXZE1KD5PT
nkLUzXms2+lZFyXg66gwi2tdIGLeIOwX50FV8uzL7Zi3eXcMqAWLSX9dTgtq/h28jr8rNOXtDo6E
KOwM8dgteCmjaZ7XzxJC+tZRI3+WTgnsjOJWLMVXxUgNuzC/FvApe5MSoe8ZcWHGQjuM3GltQJRe
J66GsL6X7nTlhUZ+yr3Gfl/ohErS2qyTwgw2hqCWOpOox+d9RHnRYyrw5IfIWnkDjDg/kpTC9pcy
owHm2rZ7qLm9H3mv+tuDzTzJHhO2kL6NFZZI9q9gVEYQWeIyyHhwhfUusxUUe7COIWtKy1jS+TPc
QEodWkTPcuonNNv0PyYxnjN75GWHVwb4pMQyEZVtwOJd2/2BO3Q5kUxW3hpEit9wGgPLDY7DUOQM
sa9qwMRtGJw/WEAyzCHjL5vdLVFo4W+3ggLBpCWl63nsWpof/NQSBwKH/YdlaCjhSr3B+RK9cog9
Xf3qdzg0EwqpC2JYcQPWDsGOuvHRxQeZn2Cqv26dxTiPqv49bm4845yIlSabdfVcZs5AVd3TZudv
oWtDwpc+uWWhe4QI5PQUGQOrWVVPugoLxlfid8uc5T/N6/YlA9v/MAajeu+d5WObnQ0sq0KvRIKH
e6or4jNi6VBjQcLAioTAy115029t0zJ3ITuInGAbYaZKYzL3dumnH80yTK/DahQY98L+vatwJnG3
tAraxcg6KA/HeTQaG5DGhpj2k1BOk4TSyYNPv8DSkgxluz3zrfC4WSbQ9FX2jLXWJbsjbiav/ug6
B9hwSnOPPVVifkIG+Nu/PHz0thxU7toRYUTBp9k5u2KDLySTqTluSwby6HD9JOwaRomOLlTf0lxU
wGPN8+MsXW7dQRs0DlpWXImhPdlF6rzBOSmewOtb3Q/V3ZZlnB8DMrLfmxAI6bPSjI0m4FcqRxHZ
Y+m+u5hO3Z01DDAuy/bckhe/73yzI7nahflOOck+cDkPD2mus3vt9a9pWvMowe9nGLvOK9TFkTma
O7uY3SMiM30oRMWF2dV1THqgdVOnISkd8zosPSCrKa9MHvpM8s12WLw5PYvVYIKZtz6x2cNuOsIt
Loma8UD4z5UTcPXllgLLWIvimrbpDgC2SJ+RkTiP6BbldkXKfXdjIU45eQXsz+CERzUxR/GwVkeb
2Kssyiz9Qucj9VTAI4nL6bZrPOMr19aRtIo/eZbqRBjZg5zMHkBv0VBCMpiS1TXaT3IPGdVX74JN
VD67Zqmzp2DgDmJCKSNsYuZTYYUpfTLGNHwUREBHZT2cW4r0bm3u0B8Retk7s35QXJV2PfANyOqA
Wcq4JqKI3pY5YBp1K3KpDinOvRcPJiIh4U1e2bVxBUpl0JwzoH0YgxCevYKD39bstt9QFtkQZu5Y
XRsGtJjDs3jeBXprfsSoL+Vww3TsurKNrBJ0UnSuPrOeT7FVhmgGUrhuorH2hOSsL4VVAijyYO2T
dCnXpN0UXk/bkXeEDM2/CY3xj66EGULHelnY00tZT6u/OofCnE2K+S3IPfHH6IYlTu1GvtMYsryB
yuff2jZdfZ13/hYP0lqeUce4p7zAdMZtkMvXlOfZcfHzgrtvCQ6aC+QlULQOJG6PKQb9Dgm0Y2h2
MW+gC0m1UQVqBOCCe11gySGoEmY6Z10EczASaPlPFuR+5RG3mo8LJit0CepPXTj8XrUvvV0u0i2i
P8KKxWICdauliLUhSuKvLP1rWktSHpj1InRq4jafrTxOV9RLzvhsVKN/49vFuJtAIxJfod+Mgk20
KXIljGwMyQFlZsOY7zbLJaCcfxu3GnXCc4hy58VwFIQrlUR2Dvi6cBZstBERTzPeLpp6S0jm1H6V
qcqRYNnm4EBa2cWdQQYy9z0CiDPDzWYy2lHMFatt47iqGqJ9k1ka88nEofPhbeGFrupL6h8LWdBX
vmEmlDw+YmMo0XNNksjNyFs3+MHCLuV5rMb2qR8aVq6AHJwtyszcd2COSYrw/HpLxqxzLPhpBTxq
b7Xcu+zpnmdgLvMyZcY45JheveGrbJf5TjbW8oKWFQaJvI9rg6jhi51eR4WYg9/EAU9n7AXbEs30
msRY9yhocuzPsCUohCcHWLGdvZnzOt70KWhEpoN7NBQhEn8wNNZQY7WKyNK1w+fZwl1mLu11MTCA
X8QYUA9508W5ZzeoR5b5iijk4cquhndWNvKmWR+i1VEc3T1RXNqBPgSLpLB4vZNp8ZirojvZIENI
xrwa0M65Q0SUUO+bAUsZnpMUaHlWrqPm0TRB7yjRSVlkvYUsrXAL5iOxPSvnzxAEEdifwPbIOmWB
5cb9xaPqujR8CzCO2JDl59CiNAkRN8Y9K9srFMRwIIgq+JMGYYsEqEGcFwVGbdJMkxfZL8nmA4gS
lM71EMjn3Bm9qA5hVOguQsZwwXvcdFemoN30ocGPTK17hmatjhrILEfX4S+JktrcM3syAyIzicB1
VRXTKpO+LeHCfDUvOL0jgQKNXj9al/KqRzowXpRCGBfvTZRLB8rVq19Exqk3z+uMNwuFhBN74RZ+
wPfmtzh61OVZYYavYLisQ3Y/3ZKaYIFZlCmbsDWSEQpGhq5DpbM4DUFpvcnFlo9u3TiR4ZgUZFrg
h99AnP05swrvjoym79ocXpRC/GBJ66eoURvNqOCSbqrLaDQpZMZw+uo3FBpAlCUeqrJ2b8FoIfsQ
xdcMjdlBNoH5ikf20fOo8+sV0cfr0NR+HoXrwKLqVWviBsN35oRPLbD51VaFDGBK3hJifwZq+u5F
On1qPXwLawzvFTpydITTpBMT7R4kWb2bZL5z0nw9oCN+ZzjzH3GRGzRGWZqDr0qmvr60rq/XRr2Z
e6LDntu66HaOnWbHetjYUUgV3LV6ynmgDVykQpOMFBeOT4GaS019apaneTI+CCMhZM/sr4rZbMlq
WC8j3/MqQk0+YN6c29k9kanFTuxbV/NQEcxnC4lQFjeIdm9VvXZvPtpwQzAT6uVEyi0gBqlVEeES
iOSQHac0PrdwyT1kJHug3drXLKOriPtiBTEBSgYIWPBpubMF78lj6+iGEBMhdTBr7qHZWarHdZFP
WAyWhPaRg1mOvksUOPxqlDpqFjFjQv1rcebtvlD6NjCLO870+rsgpeWDBwv6mcFc8scZyPSKeLT2
wW0L3rFd0VcB3t7XZGtMPINwJQIkFUL59yg68uoApm6f+6Lk2AFXM+btVNSpyQrCXRGZvlu/aldk
9J2WhnxhWigvbQB/hsaVRM9Xhhl5JpXHUYNHT5KSba93ym+GpAG/eke0U995i7ScyKTxMdhp4E9M
DcpuOAUNll5uctO9GbuQ/EQmvdtZ1MVzR2oY45Hn8vwlMRuZcLeIZYfqcgRRMLqzkkOi0Kcazbto
A/qsMFft5MJm0rJD5Ft7P7bzbS2z3UYB5dBqJIGtWNab1qzcUzb7fXuDuJnuwS60+jm2l0YCRMw4
mfdZcDnPpJGuIwBArhQYcukvBx6q0FcZrrLfylhYuIKmFOqrBZ/fOD2mlic8PYZF9Qf/qaquFNsF
O920mdO9K/2xTy4x2C9d2NGYxMPT/RRt1TxROzK+jEurhiSb5Cb2dAjzO0wrlpBdYE19t6OGr34Y
JoeaO/ry6vo7HCtZXh65njqryXTUFZXE5nSlCnQQe3O0tvSqHrCU05+4slWwg00rkqxlHa9p15us
qM8XP9yRIzJWCT1GEJGG8mxBIWIYNjf14Fh9MozkW19N1AyMsaSYob4RC1VGcTmNYJY43GXwijDM
+wbrNzjqO6fhJ+n69RnJIJSGHDeviilaGMafipOJ89KAdgMOIxDI3/vTZgFyejZ5c2tjU06jJpd4
tmomV9CYAn/6pNnXrG/aoiyfRjvQT6roofmDnmOWswaSP3HYuq2zVyrSUZG32+JZ9ou7Jogjgg0+
qxjDeM1gjI5TllvhAxDFyE4BSu8lgnJh8kabjNvCQDNOxVVgNe4e02CrsMyQIPKthOG+IsUsOQTr
i0YSS5jZxH6KvpOQwaAyIyst1hVSjxx5NBnEUsVLpkMqR7h0boqMlYZ37FTftIl0N/5gSROxq+HM
e501AO9aMhWWObpIVBVBcd+YgKPcppvwjsU8Ki65De8QQljVlqew7/8dMaBuB0nn6rLxUoGWRauL
TGy/KjRKR0XQ/Rh5iP7MY0X0E2VcgElkOVqF2d0tXWW90SKsYImXPBgOTVMhMEDKUhoHp2xX4iSo
x6BemkiN4FCaY+XHzG+ISoWyWjOpiBkYjIQONeQOoa40iiTlZV7Sztuo/rR9D0TkjwLZViWH2XvO
m7wDJrWEuqar2PYil8vAvhqaVrgRTBMu3FmsNEsVxVbRB7URb5W0bG7eHU4fn7QdRXPhMaS+tt3N
8KUUa6BBDw7d7BTuEcHrUtZxh6E3P87CDlIeDSiIAftIXIryrgvfRjH53W0WeKKhvSXrOJlRHzq7
psYbcEY4OncRC5XH2M3A+77CdYPQ5ZaPOhBeywYRKAvnQEx8P16FBfE9B7JJkdVu7mRY3yFFXYFm
/elz5yantK5/Extr9seIKztFedRn12mRLeoKeeO2PDEANEzjOU79KqG8pmJy89GDJ5lTee5hQOm2
7A3OTPsw8ZXlt57INRevYY3e1ZRSE3jd+Gvw1c7asvY0x+ZOMpNx2SZUYsvsDclrld14DRQPxytC
tJjpFAtIm699mQBTZx+SIigbASSs+AuX2fxA9lFbJlPbEoJhS3S9t3me059BTFI48zgtsk+Ak1rT
XR2qJhZj4/+ZAipW34K+91uGrK5sHiRmufqqMHvKNiTtavWdxIbB9uaZrrhBM4uaD1owE4SHucDs
5VWTO53zhERxNA7u4Is1rrt2QLZJUE8dYxHJoIcx/WQ7+LxK3pVkhAaAxI2r31q89kMC2GIvBKF5
5frYEqYEfm/DPjIcLqh3gXagId5Xb53Slxbp23zEhDuUN07toFZx18VVe+J8uBYdH/3rYakwKUZo
rPEFXmqav128zksymISPxHQZTkVcUr4jrrKeTsgEuHp+QBy99LtcqvB2ypxhuQWk1hmKYTtEm1ej
tPqZ5mxpzpaRD89IuSHP+C4ZYAyC2JkQMho6H+ZpW8qDv7moLT2XUYQUE/L6D8BJxbobTanTGFsb
qxQS/PHXogNWBNe7iFBVy0lx0OinglNPQhz4bje6ry1DUnZcTGP0AMp9M9xJqmyd3YRjYzq6bcsx
5g0Wh7SNhn8mK6DRXCAcuV6cj/36IdG4dvEmzUIgfcyn8YAYedF7t+mJ1MqXPnP2UzqWTB8GHdmx
jecAiAOy+If9FBVUrWkgjsewtSoKM7Ptt4dwV3JOL5DQzrgEL6ER6puGKCsyIUpSBG5Xja/xiuu4
UPtxaLxfjltRAk8d20B2G5qJ6diySv/ma1o6+NEi+GpWoX47/twgF3YM9x7Zj8O9zGttd6EaqP0N
ZzHvSlep8o7upWrdAX1rfYPIqfQRCS7sIKglbfHIRM5T9V8uHrb/B0a+u/anfhr7n5/x5lf7/4Ob
7xKC9H+38z3LX6r8VX//xc93+V/+w9Dn/iuJ57jbAtsjnvgfDH3+vwpHBCQL4PtxPRt723/4+cx/
JX/EC/HwXhoKiOr5n34+/piFjZqqExs7N3/S/q/4+f5qRicajTAnl/mWqFDXDQmc/qudzx0o4Kao
bDhO9FXe5DZnVlRsnkuhtUSv9Q9fC5cbSar1f+MMvW8UeYz//V/+7h3kxcjT4u2HQWASzPS3MAsw
aHZ6S3Qc2HJMKItHXkCfIG04W3acHQNI8b/+grgHiS3BBm07/sUQ/g9mxZwoaBH0qj/aoWGBN9KU
fWva4XCZ5hELebP4T17wr073f/86MV2bBIXxuxK8ejE0/sMLNlYj63wp+YS6ybMLuYxBRwb1PZFE
JGGlKLm1rdvvzCWK559/1r97JUkqIRiBqB+SBSgI8f5mzAyZ5WuLXuujkYsc4COzCdST/9mr/G/X
C6/CB+PbJKsH9ulv32hFQdiyubxKB05+Un7nvlaZYUOLK2R8//wTXf7W/wp84Mu8vBYBRog5SRwj
+OKvX+YFyai3ce6OSJB2dBYieZiGJy3SHKVt+jjX6d0/f8H/04cjqJYeIecSSSQuv+4//Hpi7o1t
yyqIuRCYit5IeUQwZhxW3/39z1/Jcp3L7/GXT0cIgRvYnKvksvPP3y4VGtnHzAsbZsZgnm5sKIkP
nYOyxQRBbg9dlV8Mfqkvdo1DTELcyiwZ88BHSZ47xjd92cYnHfH9d4+ryoH0RhgXG33oG+hWQ0UG
stz0vHeryxBNW7XJgDGs05MkVdpgSi4l4IjVWU9Zx0lubzbYku7U+j4DaS4R5oQSoqwR1gMxk7lG
SGGIJ7g73HOeX1LxtmYdmvKmtqoW2VxZMw7zaJiSInTq9BpjDWdymQsMVtN4QTJoFLMfLJnZqJN7
36NCDlViyXkf2cpw4LKYEAN52mrbUPjseK/1ZTgN3gm/pDGd7Bl/2RPYMhZvNjK5FaW17TOSDWKT
qJl0X6KbiPNh6+UddoD/4eQlUutNz17nutEGYzCfJyK3JpR16FRAXxwPg6lRhAghRFd3HyhJ1Qhk
a081xCYztUwIMtPlB1KuDIrYRTYy7Fdi09FA51iirmfTGYw7khHM6ZoyBTnsRSp9ddK2bTx3ZQqW
SuWf3qKpwVW9x7Wh7+GSDJXMMDPjLgjGQEJso0k9uW3ef3YpMPmlx2VrsAKrqcTxrEYCPKlWY6M7
G/ZazXtBPDIt4ArCdL+6IPzndC6Agq3CH1H1Q4s7iWnSF7sjEaPz4lSw/sQK54X5RBk6GJcKVsZG
N8zsi3HCLPS7vVjqBVWnr18pJrfbvS8Fo0fWrh12aLOqp7PsKje40RVdA5gnulolNewy6s9qrgFT
MD/3ez/LzPXLkUVHeNVaG5468Yed+8nIECCSzYnGqKnU1IAbyWV7QICVui8rc+aUUIBWTjuggaI6
W+6F+Q10aSHQHcLZDz8tiT0QmKQXU3gtZ1OoJMgotopxr3X6MHW+DE9mGrpTJJcwzW6HSrCx0Hzl
asbPBRcrllB0ongFrAWZvaQTj64Z0aq8TKC1gbHMDisl1N9ERzkWqSF8wCUS6Gt0IrP5WmNQBVru
7PCW8JaVa9cAP38siUsc7sXK5RkXmVu/9C1ydNQ0lWj3Ws2z2I2sOG8UWIZeYhFGIWOnLnr5FkiH
SPFlYK1u6Uevj05XG/Jx8jNzSxDimFUsTD1DglVC3EgkKe2ODWzo9so37TK5ZCx2z1zt4Us2UvwX
tYU50tmQmdbOkBu61iZ0FxwEaU2cEdvYJfLsUIam/O6CutAxMlwb3VaPpOcMFZQ39MONgONV2bn1
g+e1Yo4ydhWLXjA6sFD02w7BqpbAoXAUUzX7fE6/AJpcl2JI7KlykKnqdLITloT1dhyKvE1ymME8
7rGsV5FbsB8cU2susCJuGJTjHJd9uqtdQjFiFFSzvhWQhICf+Vz9rGTSHibarYbY6oP8qza7jBbg
zO/T2O2rtDtwt+v7ts/aZk9/3vi7Fl76hTVGBwQrNqz6pk3ORuTjg8uTwQ9GHmw5OEFS2INmq8kH
N7ZSy/hxG9rmD1rI7Q3jcqVPnmts0IAiQ/5AMJY6rRQ1XRovGwSJaqOAYD8WRvAQVIu85KxSMRKX
Tq3vB2PsK1b9zPRZCLZ5QlCXtQFSNreY43JIxRWJVwqzgjCKOl7Q5SKOFykNGw5nk7jxa1pE47GW
6Yupx+Wp7WVqH9JG9uVeT7JGJ0JINDrcKezvZDii0vFUGCKB0EuII6721ZugMcDDXqus357O+l/T
1s8ZYojVR/I8ON0TZAD8Dq2yeOC2lXqFpOZIam8y9KRItqsC/ggnKj6GaYWD6gKnvVJuSUA26ZOQ
8yBuHvTY5okrv0z5HM00apaV0Xd+YSmWBZcDtn94IRKWUVKoVqPspaKIMADLuentuZ4Q9ZXbdb3h
c4w2XMIvWFyrH7rGy6+mtXMc4OPyEXpLe+Dsq97dZtjerSEsS54JS47BlzX18pvNHFrVgG7wCu14
6cR4bhEt2oAJY2QNm6RpFHf8sRtn4w+ZhsEds3eGk8tf1IfbVMFHKfr+ebSQmGL/61B50mgKQjyk
hRAHW63j77kyUhxulZeh8q9U/oCjMyWnZqBPljCELv+xrRoetA0yzTfXDC0py5mL+FMGZAUOc/u5
mpie1NgkyDiD3YZmG79nLvovRM/FNQrIfUGIESwOAevRXLXBC7674tmg2OJczQuUbf3RDsse2l4l
aSVtrBK2+KgU5IvZh94bcotr/Lr6xmjzwY+cuRiux8GtoinIl0TbxYB8tSbADhJHyuvRaOddb+jq
sSvoaauc7ca2G51UtJaTG0QwWhT29navOm88uuVWIg0xQuqycn8fuoZ4A+vYzUI+tkHr31cEJwY7
nIvun26187sxtaqTCQ2IsDBE+hP4qNM0Su5E+KKJK7N44aKwMjiGKngWpUVXy+o+VOGsT9j9HCce
jPqcN96Zj0AQda8uT9zN/zC21r2hoYK/OVLuSFTiCCWREzWN9rnU/Q8KIfu3YRTOD+ZyK8WEMgWc
Z8ubmv0/OS2RJyfcxP1Ql6CH/lQnDifIj7uShJHMQ76GmHP7jApjv4fvanUv4Wk9dMp0Ul0sWKP1
1qIuvM0J3YafBpsAidVZpGhNzHZ6tIwjiVfDRS/eQse45vosRniTg+RO/EE80BSUIYTeg8/3cgur
4D2ai/xd5abLg8XJxnOF7/mmtf1su+/bPry+CCxQrFzAENWNJL6V5Spuu55pnPMoU6fQLLJdqkgN
PyJ8IhCjwzYe7FeMSmnUd7ZDGocec312TArpI+2g9DmMc14yfrRuyx0cyFjOUtvIQ+vtgX4ibtRS
zZW1J3BcWaxp64rFn/6SKRotO6NQvBnxVaWCOBsc9f4d6vuiihmx6FgikQpvfI1tw6kX/Q4LNQQf
DEH9G47nuX4q0NR9wTg3RAgXCxa4sbTRckkrawh5nvoJH1FnBKQibGV+53d+vx0ATUN1ZTiTnlAe
0jb2LQ0bkGqF9njvC79q3ps11CfYfmvAtA1hThmjKXE8QjEuMcYrjOu4vsd9m9vj0yXmBgFDrvpo
EnbhH5BAMXXNZqXeA+vf2DuT3riRLY3+lcbb8yGCMxt4m5yYqcGSLMuyvSE8cp6CM399H2ajG86U
oGy9dQNVtakqRwYZjLhx7/edW/XjOtWtBm+4oXnjJmiZFFWUGC9UZeBBpXAtN3lf90iyS73+k+Oc
vIUUZVwR61QfMa4q+VGzgOujUjKzPyOFT30Fgc0otnSxQXiBujq/F3hnvqDvhf5uVEX1HAR5uW1A
yWD+Sc3uSVncxUk61Vx8GuGB4kqpVxB7k/6D3BF4qE1dFlexNjNFNgqlEXkiKbuHGmnJHkAXh8tU
tvEuqPP8GjR6tqJlI6MHQcrnn9f959RMpp/NQD2CQrCT3QitC+7mSk/ZAU2PVy3dKhivczcgJJRd
HCTfoYVSqYotekZRMZXJHZQU7ROKi3BcE9SyJ8KSr4s7sOFpi6HSCL/wxRLtqrztnsdWczdRpqff
60DjktA1KrgvA8m+IuZHSkklcSzw3Jva61HYJagbP5bu2Hir1Amqp8nt0C22RV/s0Dx1162tvLU0
W/RfZjoM+6mUg4+pcTzkhYdplls7n7QdXuWtNW6EVlSYeO0AGkzyTAdVLlB6Mn0GyQBbterSmy4m
0Czpk7tS4XITG6Jcf8K0DnTDJrpwnLkkCOoIsMeI3j89UvjPKvceco6znYfdZ1s5qv4zFsrmOXD/
2XeSkLcY0Z13MsIxGFUR7bYzpJhFfaBe9VVIdFCNWdy51A2SIN5Zo5Ozj6N70bz2puJySAeX9DoM
pPkH2f9BxjbxrFv4QcClL8MSprmJb4Xyrphpu4i7xoF/ET7TqoQeqS0todOqVTv8TTuP6q4Fp+iD
1ja7YITotDInMvM2LZdGp/OpV30mUsebokk/FEZEwRDTKv21diIR95TKC8SWFH0QuSUIABYlhpPj
hTM/yc6JnqJ+RjZchQ0lfJn5WDE1QgykqbHu3k+C/XoFAg/NM6IG0BSF97nrkc0UIdF1MFd3kUoX
x0+zWlqo7Wt90egT3t/SPsja6ovttxuMdo3SO0X/Ow4f01a20IaivQoc66Apa/C1Ln2sCbtWeRFd
uSrivXRJt0Y2qu/NhlpIZdSfjUKn7M7/G2RBg49dFbuWkikt7o3HJuLDTjqivBXlpPmrR3VFmjVX
t2wIf/LHT1uZNeVmihClm6r6LUVyPTZBd4/Q0mvXQGpulOPt8gWRi9YWeVHWeFdQDvQdjJpgRT32
hz33+sGxasQjYqI/bzZgPIqwGgG0tzaiah5EMTyGsaZ2SCpuJyhXt3TJMB4BO43NWvNwl5qVHmw7
lYpPFDYNAwOGZSaLkWAwt1pnHEQXdjaVVC1qVxTSiEZLYVbUxFuMv/mMlCRym+g5B1rDDpNRtAk8
4wMFk+yTUTg9annZL8aE+Ycr09/CpL6B5qYJD4VLzdsj7J/IvVOsDHYUcLksIvn/RoNBsKhcqzdz
jN8bH+02qQNrl7VLlyWscRvT+5zOwxf2KCpD8ehtzRgjXetMXOLA8a5zVd/NRa4h0xDuLdbr/CaQ
8EsUGYZtrQ3ab8CZ7MI0uf6ANPMPn9pNmU8fE6Ns18R0t7IgjJX1obWdA8lBhAflp1pkzo1X5k9p
h4mwMyoaG7axh7zIklxByApW2nPbRNss6brPOZSGZAvGvDpkGpUDozKe8Rela3azP2FWjJvS9Xbc
MfRVN7reXYDs51HS/ewqzT3c1hPfCb4XA7RHj1QqAEVlpOqjDRtkxQ4VwBDLh/IXZDf73oEv8JVk
2nNvRsE19ef6kwMlgQoq1c60YWOsVZ+tg9AsHqgPorPhwoqcO3xMm/KRkpQBRDR68uzY3RRgka+c
ery2Ft6HrTvuaiwa98HBNfWVjFHxk140B7poVh8y8MHYXVh1ZSCuQy382GXhN1oqZ5tMlggz2oAj
F7v8Nxnk3pcScJhcacaYfWOMgypSnAhwu382cPJ3A0Ev/ZpkNe1ZsY2fxvPIFQntHScyHbl7EQxP
qGb7Q4Fy60cK4cu4telqrLYs18AjPxC4ziajFwqdvWZJg2WUAkjQarlNBfnhmPvTHdap5sGkYpdu
KltVNOtz829Wwh81gtLcp6HCntXDPSTud9dtmz12LWyFVSTL9oeMhf1Beq3NQ02KT1npdfZ6qFTm
B+GSJIZNZdxVAxBroqYEdg2xMHMaHYrv5OTlLvSGZt/aBj35homaGSa0EiGYfYUMW2HcM0o/hjvV
r5ukba4wwIsJ2lcyPPd0/MK+htb2vrbaYlzTuDm/x97wGJKEQx1r5zddSiCBZlaGtHdDSdCvEDvT
GrQLo000FTgX+TzRaSHr0p0thEi1qYs82hlzLB7aEu0gLKAkfyLPZn3NZdt9WPByNZajaPojp2He
AIDrHkmxgAbBrgCYDUZtt+NkQ1zD6QSoBiR63e3DVhf9tVnV7fea28BX+iYupUrbsR4Mc2wl65dO
ibSiY30DXwsSbTN7TXTjHIE51RGeg4hIfOyPSB2TbO58hXwG1A6WQsA3YiHwNAXMp1XnGA30O3v0
yrWGzdTBANAA7/G6BeRDp3mgPj3BKxKGAtYP1gewP+0c6HgVjjigCMnNvOIihtaBQkByMweFDdQB
IYS3mdK28K4danrLN5HnhwEdfL+zrAVBZFax+jO2XsIXEg+N7RcWHXxWTTjo3GFH6a01u5R3FU1t
6tUEwg8H38I80hsVfQOGRjwpkZpnKz3IASR5XL4wB1ED/hgfEUp6v+CU2C5AK2E6skiEdi7IlFrU
4JfAEqHOt49YJks03tcSf6HFeofbBIGjy/b0s5ofmoplxYF7hDxZfYulVrc0dUAYnnir6AiFSnFk
UF04wqKMGDQBkheR5euZmnG1bbqovAcbPf+U1QKcov+Bmx3ioQJEJawo9RH/gKca3TS5nf4bWlVH
1jfriLIKYeNlB9K4w1LWVuCuinpBX7GeRLa23MTptzDNDGTRCylraqzqlvqwwp7Ik0ZYUWH0WqGO
RU8ItL39kdLukJh1YXDN04LjMu1FdjIeMV32EdkFndwOVuCmQXmNCGfdzZCX6PpbiTNi3dZ1/2Ad
IWD1EQjGjwAO5iycMOz4IMOKIz6MWeMp0Azyhk+kEtXDYHQScXBKxpqli05u58xJ7AdHNJlxxJTZ
OLGf616hfZk9gbSQ8AOoGeZdUGk4F4p+1xUafiw6ImpPMDgWHNoRjVY2+fylrFkrK27xxnDAC2f9
nI9ItUzR8AQSYvibj87U0P5UWU2CXY/waypkyrANmAECotaF76QQGQemeVWinr/Jj1w3cmxRtppn
cG81YoRr9EsIvrBiDIdqAcN55P/W2Lefhylu6lV6pMcN5EUc/LvV9BUYULUPkXqTczlS59SRQEeH
Y2h0BNzkm5Ie1R0touHVuUd23TgsKaniyLQjaiNFax1Zd6JHSLWhTd78w1hgeOTDgl9INNG9FGGJ
dF5HWSBX2ZGiN40T6X19getZrtH/MLp6iDdyLFyO8SOJr4VRY1F3HBERj0daH052qva9WCh+PUer
2PXDiFGt8gD9ESFiDxetkz/YRxIg+VOcnWnhDR9tUeK+yI/cQCpl/a43nL7cT1T9WJTYNrK1G3oJ
0emRPohKuon8IIWGvKZjA1fl+kgrNMYB+VXvjTlJCFlKDtoj3bBZQIfdkXlokyP8Av6k+1jbi6jW
rC39ziLHDKcorADVhOjNMVhnM9Ky7EhWXCS3MSEY5nQuR8AXPYQ4h/JIZKxpf1WhNV9IjQG4XbRJ
2OvLfXmkOXpHsmMT2PENRzpRZHdkP05HDqSW5vPvxnIWOuSRFJkeqZHDApCcZaP/cSpQQCvUB133
2znSJlU04hcKvNjZa+nCo2TVW1zlF0ylOhIr+yO9cjySLDND1PdKgbckE9z94MuGeQlV1PrVHkmY
eKFxm6I+gZDJtSq+TY7cTCz7LdvWgtN0C1SMyLRmhKdxjk42RKT4i3Q2cgrrSORkVilNJtD502Y0
JVAi9wK/M4QpgZvniPXMXCMDU1GR3Ai6hfxZCCCg9pEHmh/ZoC2V9modLsjQgtgCZeiRJFofqaIg
LsETSC6lfxCNtujrQ/UEFgwWaS0ilP35giilJSqHIu1T+2d1ZJiWYCLiVXhkm9LMw0XOtSBPM90B
2EAzbFIINcYT3W8XQKqVhIipK5U07Os5bUJXUs3uV5PC7U+NbhLJxjOKxRmEBYFrxpHDqo5M1szr
G8N3jqxWWtsMXNIAuC4tiGGaLVhXqFwq8J0E2CsTMhjFMvrfxgKDDVNEwOuB+vZvYjposfqEOhNf
n+t+J7ePvZdUDOipI2XWwvMoVgCDRbEnEAlJ6lchfTNdVJu7zB2k7wwu4Q9kEAOMKkQVai6loJMr
6na5ofAB79Za6j++nlncJoBt2FQSjnxcOG1pvEGuBjdXazs+3PjI03WmDLau4Wp49VoD8xFkAFN9
6c3Q+snqgsk70VfuueAu87GgJSPDx+XMx+dWw/UoYqi+kUNNEWRCOtpXVm0QiuVBmN+p1mXDSS0E
oeQkXRJOgDVYYd6Qi+yefsdLXqVvw59VG9Vf+qFdAvNRx2Jky5pLs4qw2S9AiPYZnp8gbyG59N2H
VIOH72lVh59JC/Ig7C7CpD8izfiJh6pMHhuszQkna0nKeFC6GLY9wGSKS41U+q6kOwjmWhwUEZ7t
zDB2dR/U8XoG16av1NJTg0VghMbOhTf5levhiN4wnXr7NqpjWdDoNB7jZqsob1boZR0NAK7MJiIN
mwwlQTfCJLKd9ZBdT1PSY1vtuR3debVsftA3NbN2nlOUXygn1OVi4p6CLfbIvib1xFl24JDATBLj
eF+aLncIQ7HSIPu3dc4Qqh3GnOMsa8NvdaRXeD9yY7mzNCElylpvCJ/iWh9unciaww0hMfauOSLZ
Srhs6eX9RKtZwAIDII1tiHTxEwgS5wu2mQGsWB5w46MeTHWCp1kX+85022cMPEN5k+pAVLaFXkrC
raos8k1oKehCpDR7azOD1PAO3ET1YDOblis3iP0kiwKSJP4Zdyh+oYLsh4+5rc3ernHgqu9KO9ZQ
qkYuxjDdJFQj54rNiMTNpO1sltaPKCvNZ8lBqBFDKjv8SAGA7xzYpeN9chAKEOXj1Yn9WAAZy8UE
DsOlWxZScFYGMOo2sEqwa6SkkXsFHRG8UObBNakEJ6VCBqizuq+CyJt/hLreGgjvU+tJuXUCjKIC
MwtITi1IglQJeC6tVyTIvYfMXFF9FQv70YquVQV+847Ha+FYakkMDyVVUWyuUgJ8iVwM4zS5LAFn
KuM7waegPJq3y6MONYA1iynhvh4sMoRBiPcdEMoUUtN2zYlWpxkEMtB0HvywuGvmtYfwOdtY+P7p
Jh7acBGIiPTrJBMammA5VTdFptUuizFJH0POEMBI+UBihmqxdFc1iXKJ80NCtA0Sz6bBfGx/NLwq
dLd5kKmnXkvMAGtro/8MAU4E3Pbn4r8VaT/H/wx/l/8XvRGyCq5BtPyiMbzuGmdiFUtqIF+rktta
N2CIEt30nNbt+Kxc7hN5LJLwggZnaalwounwdNvg8XOhhvVEFfxUQEJ/s0Q5mtbuzQAHWSTadkEX
gvMEe6tQRd30bj/GPFuuPj5MNbI0RZfl2oV5v9Cx8DNM4SAgE1ynAMOf/gyjxG1Csb3bCwSTn1jl
2qbq3HpLHq+4fVvI8kJ1BGBd0CFH596nu45cfspfkplcGfZEdNHuHbOwm1XYwoMi95ft3x7mhXKM
YUgQeOTHuZY54kwKZNclLb2laPe9zhlV0zsK6itOjDEOKr+P8eS8Pd7LJ8h4nrAQ6xHoIlo7nRbb
bEshNW73oi0KgI66/tTEMOPsOjA/vz2UXH776aIxqOiyaDw6TUn9fG6pVTtOrE/tPvWgLqACF/4w
Ns2OtjbLiIMXbMmgFdfYcybS8GCHdNk3V0qvnMe3f8prTxntqicNfo8p7LOXmVVIBagCd/s8Tw7C
Kn9H5fA1yGLwo+LfWDeG7UlHNxB36a5++oCpm86hE7rtXg+DZD8GlbXX6Mxy8/aEXludaCdtU9qW
FJY8e43KJCJrE9WSjEI+xZfWXTuFVBfm8tpjc47KO8uhH7dx9tiQtNMYoIva/TQGRuArusE191CQ
svE6JD1XbjQL3sj27amdr1BUm5LTapmdYVms1dMHaFeCOyiYJp87TfvHsWw7Qi4wRum2mrTg69uD
SeNsjS6joTill6DpWBZtdU9Hc8GfKtdtRpjtKv9eNE3M4e6IZOE2ioOHS3ML701/0pvG+lmFA9Fc
bhv7oEiTbWFgzNSJHz9e+FHnH87xRxGmstnSNpAOF2c/SqB3JB8z+iGkTTj7Sj0a9PjZeTpNy7hJ
VNulY90dNAx344Br27VFHezgbFz6hF95FwabIFstOy5Vx7P91prnxLHiZvatsQl9GQflnxyvy4No
bfv+7Umfr2jmbGAiQPmrG6Zk6qdzHienoFn1PPsuJY512XT6IXOFfvX2KK9NiBdNT0Y2QEHTj9NR
BswWmjl7wAlsQTqy72OX2Cv3ptCfuB9EF4Serw23DMb27pjIL8+GS/UZPaLsJ38OYAbjakfIZsy3
sCRq/+2JvfL4bNtBWW8gLkX5vHzKfx1XI4g7zZlF6+tuj6DFALotZT7u3h7llfnYtstHyVnlIfw+
29xySezPdbT1zTYb/ig7cfc0lBx/2SX1w7eHem1CnsO2s3RXd5zzZmJAZamSmdRXUdHOazJkXwzM
0dt3D+II5DXYCThfrHMhblvOBSGM1/j1XP1O4gJPndl27381dCfjD2fBGSy5sy3GaukCEo1O488w
WleFaUZXReapC4HEK88LPZvjEKkg0eZ7PV0AMJyGwOnM3kcchw/aTYsrSXLk/QvARd9AX2DDlgxz
tjNlnN+VpqLJb/D8PUCPokNlo9vaTYJ4oL+wBJaf/Hf8wJbgGq4thI5lx7XPu5oZRSvAT6nRJ5rv
yV8hQhQbHd/WeBV2E8jAWhXDhSPvlcfI5YVTh4/IhH9wFo+xulOF9mT0k8SePsgoH/xkwv14YWqv
DWN5uqQREuYEUz9bE3Nc5mR+qeX2qN7rh4oKlL3rG1GIdyq/l2fI37qk2RAL/Fw8XwJJ7TvoHb5D
Z+pvg7DaX5Lr4c+4x+r99sf0cnNYWGQGrg5pCI8Y6HQF0ogCiiUZUT8HK+EbBpzmvmgrHx5cfeE6
8vLxcROh2R1xgmVYwjo7LGoPxw8VMc+neQjue4GENvOi8vd7J6QLYitpYAcwiZbPPimMnA1NbCfp
B51I6HJUjNd6bcOTMvPm+d8Zik2CLc/linO2sbZjN6dVYEnfBDqy8eKcIvGQ9hvHgLvz9lDLJ3r6
VTEr+m26+HKkTdrn9DWRvegiYSbSLz2Sv10vu3HjOZn+XUUI0WGYt58KmiwAxTbTC7vHy9fGJYCv
2eGEJxA3zoZGQG8ngQ6jXBlJ9ujNAU7fXujv3gnRWHIQwlha7BznXUUpewprlKHj52SC9sXsBDf6
0sLl7cf4ylyWDR3nz3Gc81HM0UY6kUWMYoGD11OQKQInwbujIo4/tFomgSARqjgLINCX8rpGAUMb
TS1638EGkgB7YXqv/cUBEkacRynbYk244mytI+rNGsqywqfvYbJR9PLamGC28aOkxbvfDwcHiQs6
0BrLsXi+xdK1yCnMyVpqv+FGmYA0RCemd++wJnpbPDZsENCWz78oyu+VBRzA8s2lNBlOLcqOyNDf
vQqwQ4ED93R9WWnO2fuhkz1yO2CkfieTYcu95VcQJWLz9lJ7ubGScREY7UzpLAazs0NXo7sn7SAK
y0e12t6FRuHewPrsuIlkeN/fHuvlsl5a8C3GPbY9PtGzl1OMtKnBbW36YpGBrm0il3ijDKN/98I2
LayYrGlJaoBT/nQXins4lEk2mL6eT3T1cCyEXAhNL7ye5U853esI7NCYkMlxKNfZZ+cEjuOOdEjF
bCbXum5MLSRXHdEsi4YY+1KM4sJ4rzw9i01VF/YSTnJzO52VoZSJUUXQZYFTEni/O++p4gcX3tHL
WVnk4jCpkZ4i5jm/xLCtcf55CaJOOl3Gh6EM8AehwAngn4HB7rdIT9v0ws1p+emnj5J029I8fon9
0VAui/SvC0audz1299ny9bGT6mPazB2J/K5z8r2ZoDcBBAxhyc8CA0+bS1LdpEEH/TAuzH15Y+c/
gwANfiRVHOyIZ2+0y2wXyU5l+bmtmiv0WvLO0spgN6Xj+GDKfryrjfr95xaJCFwnfOQeMfx5UFin
LnXVNLP8BBvi2kKPvpbF0G3f/vR048XcXNtgSyQ7R4bOMJfV9dcjnotGS+oYcGms6J6Gl8yi/RgS
4sXiU7jBB7cpUxhXsRmYmzimiAQ6UqQ/aeWmyYPt9Gho7KLSKzhiVq9oJFjWgM5aZzQPUz62n9s2
Hsf1nJp2uMVZjlCBpusAnZWTYNjoYYH0B0kC9lK/y5fvDEcghxd/kU/lJnw6r7RtaivpzRZDYKM2
eAuuw5yIenQmceDq7a67cIovBKMvvxHGtAzy5GIxrJr66ZhTPNZ2hZPT9/Jk/kgsr60LMXnfQcj1
v1zVGRfuDa+MR5DIayNPQkbuxXglpDd90hq/486/6bCH7foy0LaTsOAToaF8fHuxvDwTOAiYIZMj
M0eB9HR+8WhChcvMxm9Ukh9QjEPlQ5+MrjK4lJB7OTVsxpw/hPYOXVj1syOBkB6bqJaxLGvV/skK
cNQYEsMPAfHRJoaQ8u74gJw4URUHnbRN8hmnU+ucniIw7ZD9uBT2FZ4X24fYAUfi7Sf4cq/2DIDr
hPWOJyhqnE0rI5c/x/TT9GkzmT2PmGrWqRsmF7bNF6PYOtcHKQlFOLpZ/qeTyapoTHWE2wARy/Ca
kIWMiZL24e25vFgNjELIS5rBxiNNheR0FBw5S/G36X2qqNkek1y099wYJU3W2/7bQ702IcoV7ANc
Xm38D6dDQbZVsMn03h8DS39Kc0ccNIATm/ePYpvEvSb91Ynlz9dAg0wWl2cPLA6Nl9v15mfIN6p9
7xrguVHeIbkpuSmwN51OBkVL54Cc6vyQL207hjG+kDEo3pms55JAQxryGFQegATIszXQl2k3Fn3W
+3YIn6gN6n7jtqgc3v/IHC4JJuPopnm+I+CxtBLb9DpE82X4iFyfrhnDlPx4/ygsY5D37ONLKe70
iU3mhFoS/TjJ4KhGtKUa/Q6+ZLZ79zDLCW8tEY5lktE6HSaYNaK6Me79CQpNeVUUuT3ehLGTV+8f
CEoEewA3UjJM55XUsg1miTKx82cgyrcaAh5YUM54IdpdIvSTqIUsPmU3snNITNkJzr9PgVEItmPn
a0TcyS40IplsoY1Wxe0Ylvp9ForeuR2aXthrPbVomPHux7nc9skzYQexTPvscULeRjKPjdzv6Mz0
QbdwJ5bNeCmbekxnn08T6RnwMxbicu6evjU81OMIDKzzQaslV3TBjcFUa7LbzXBwHiJ9pLhpudGX
EnrEVqkAWmQaexee9fIsz34EuXu6jJM/M4juz77pvk/Jz9jx4FvBXH6g42+5QzgXHPQRIxLihnq4
dzC9DOu3H/ErW/CSkiImJX/DIXn2YTDvgC/T6/2i6MObFJPVRkCXuqV/h/o3hoJrwvWWl4oW5OyW
YeWei6lI9H5kUb9C6TI0Pyd8rDdNTteMCx/Ia4+TLKXH+2TlQAI/fafFlFaUmGTv156b7GcO4ptC
TUAK9FZWuyquedGNyH69/TSXBXn+ElE4QnFZ7qCcn6ejuug6AWj0dDCwc/mQBN1Ag41mfP/GvFyq
PcnFWpCZOnuQDkwvw1Lh4LfpgO6oEs11hEn6wuta3vyLuXj8+eT+uYmeh798Cx3kO8X2P9bTnkjB
TfBpKdqsmRUqcVDIRfzn/Y8P9Y4gIQFphK/+9PGNxlTjJZp7X9RB+kTFUt/gNLC//DujEGUzAHfr
cwhNS7kB3gGH9ITX+ODNZg1fMQsvXIteWwoUm/53lLNNJc5VAU6WwkYVBAamfwQ/3aB7m/fOxRCA
jKxl66LocL4URiRJaDDjzqfaWm7nykDNKjv9wigvNwmKqCwFgg0LJ/B5vSnjdNBVbfS+8sIdul3A
uwUkgzRM353HoQxoUrcVZKaod54rHqo0b+E0jrybNqJLfNa1B4EuYv/2U1ue/enSNqTF16Nzhgq+
1bPNIVMTzLcgBfUyzraJxFORvcYQW+NWjrviixuI+yDvAwwaWTm8O+AxCEGJrFx2eeKq5WH/dV12
89yUtP5ij2hwT4capIZuGqoLy++FigUa0MkwZxt7MukUBy2aqbhYqSlEJhOmMrI7Hb3cN2GYWNs8
9Wi6qFravsxzhIMGX8QMPePr2w/75YfAtYjrNxsW0iSio9P5xipk8cYBfLaApon4zs0HOPP209uj
vNzvGQXbGfcigkmKH6ejuNXoKZFOnU8+Z0g/6KUG4WCq3eErp8t4nUzw+7bKQrx84dx+ZXpU/21T
Xy6by5o6HbhRRd66Rkc3uiGs7+w20OjmmDoXVuzykM5W7JE6xuzQJLEfn44yREmQi7JZIqGRlkoR
vpxszGnSJOnf+vaTfG0oKhpo9MicUUA6G6rN6Mbdp+z7EKzUetDanAQx2n/VS/e92Q7yRtQrURvx
CNHnnX2H9HfoO3Juvd9G4S20QYMmi/J3SagJeky/MK9XXhTJe7QGhDomKqfl3//13Q1IJknd6HCe
07LaZUFFM/G6i5rPbz++V/YW6pVEUss9gzTx2XeHmYuODiZ3s2nWIQEkUbNFQWtvzF4zn6Mp5FpY
Of0VTWPjCzXTVyZo2a7rkjEmuUKZ9nSCZNrtwsNS4APrqLY9XT2/GgnIzwv71yvrgzsh4k0eI6W2
86tUls3o4CC5+Xj8JxjAGorqrY7zmn7K+Hq+vf04l8d1tvCp9aFLY+s4ftunk7Jy5dFlkotbExr5
mi7NqqZDaz2lq+GolB/7OHAuzPDlmCTBlzocexb14HMtXKE3Cb0XKwBGCrkoyR7lB5r7i84kw5U5
pvJCoPXyvREPI4CA4yYRkC3Uwb8XZkTPGFXX5BkjqyJbNTvlVUnuavP2g3zllmNxj6ZUBgyTeYmz
YeIEUrFwuOV4Lg20aAUpRqC+QA5+h6G9NYf4h+n12BG58i1W9Hdf5ZbRyaQuKwcNztnolqaFAzEK
+zMeyD/K05sbKEzT89uTfO1RUozWYTXyNI1z9Q0wJywXPZ9AQsGWLhrJuG1MFO/vH8VeahjEQyS9
z0vRRdOWjQJV5Lu0bwSlrLx9NsgLe+PyQE4XPh8zcRCYPTKYlE1OV8WgvDhpi1z5KAYiOgyW1q8m
ycZdkJjJw9vzeWW9MxS3FuJHXs95OiluRWY5Saf8YlZxs65SWn85biWMvaX3zse8VtX3t0d8dXIe
+yQhq0Hm+Ww10FNlLCkJKz+snOTRi6F1YC7opmqDCQLe6rtHY/ugruWSxSc7ezaaxMI707Ct8ZVp
qe0oaKZi07OOLlFG8u5zmqotUR3lW/4i4Dl9axXAChf4nPKTls6bsS2TJzSh46ENwvrCrF5GPIjZ
OKEdqqt8V+c13K5WQUFnvsbvKaFUa5UXrbqXqd7FOxxHdXJXjLr4NYggmy+IsV/ZSkgLUgSFEkwW
nwDydJZ1LZM6pBu7L51K3QtRdze05rC0z3GfhmtMUPYGVlO1rmn4jA85fPf9l+FdHjBDL4HlcgT/
dZLrkdRVNkO9AicabacmEH4cJRcOnpdLdBnEdjGTsMMTrZ8O0lKbjxq7A70RUSVsMdRsu8TDU11f
qou+3LQYibwI5Ff+CUv2dCTpDljU7RmIF7isXdiQa68rHCjv/QhIcJEM4fqGhMY6z+VhqzToH0r4
M+lyMVLCUAG05q29pE8ubF2vTAgFMLUQ0sYuF+zl3//1fpShNXrtcH4irEq/xXFnHfohy7fHCf0/
3vgfJF3/ereb7+33//hdtHE7ffie//7XPz7Hv9vie35CN17+j/+hG3v/XL4MQUrdpf/qovAZfjft
v/6BhOmfnCUuwmwksCBxWfL/gzc2/mlwasqlp+uST1hyIk3ZtdG//uH+k+gEsQj3fge9CKLg9+CN
EU4tW+DfBxu1F4vkH1cloiwEfmerw+ng8weJW+1BdYUj3WRq9MZPZWUk1W0DdGa460arUJ8HuGrG
h7zGy0+7pTYFBbYCFJcpubLb0JG+AbHHu46sTv2qXHPO8blEaXSF37KdvjlBXGkf6KZaO9hFVGJh
AdfDtrjpB6JNCVUio+VlnHjdtqbqKjZT3QqSWhYWHUzbaszhIcxBeOW6RXXvBn1+Bz9Mg2FEDhP2
YpSNP+rESR8tTLbDGkOINvzpYnIoW8eD3bwVjo4Xsm054lcEWKgpcLrX6ReJrrB/IlEjYt8t4rxp
tmmmd+6V7kAoo4+ZpsHl0OWUN59ER+O7A3gVeyGu5/Xn2qxIhpQGrb/3NAkKqhu7cZr0EEV2mftt
P0SPdakVwaGHChRjG9Xd6opjsaYrRda6wXUS9CnNN1H80Jk3iIZm/NGhOYPpkNczjJDRq8EDaFkK
/AV4kLYbS6oKNAwdXJqZGS5Zi1bRNVpEiU1nvWKENxCEabn0khOz+bHX7Upum2hwnk1Ig/O1aZUJ
mDZ4qdkmkELDXVwa+NtpERGFa0wadXeQiamivVW4Hn3yoPflgLAGj4fcV5a+qga1gPGgu0brQgvJ
HJeCzpPrrJw0ELuJ6rXyKrezDgBL6SBvKF1n8FZVPIJmm+LAysFwaejP3Jxc34oeNvQSChfP5TPt
7qrfgoR7fBiTZggxf+kVXKSqpXNmYkySNu4BAqpfZQNKaCdl6gUb8lYTaIu+NJNdnYXDeJj5b4Kt
NcYYaoPFH4uANDShpHhhPdByNYm+h30/0Zl70OnAHuXmBIIhtaLPOANjHWDjGH2OpxoojIJqr3bC
Dub8OsJofFP3dJv4Cq1k+iFbL0gPuRGCfiwxxUffzDblNgL7r80/dLJJYnqeBR3m0tEuH6Mm6rJb
GPhj8as2Q9n8TooyLw9VFMEykVqZUaDyLGFeubUmrHXkWPUjvWDCdqUrE+VoDBah3XpsDj8hDZYF
KlI50h9I4WNPP2hKmMNnczAD99rKm4wGep43f4fpCGGm0utI+qNwA+PaoBtURLuIvqxZ3WYsb2A6
D9NdrxTquQnZcn2fG1YkxY76Hea4jdVDo33g2qenTzSYB+egx2bTbJIUBsIeLlzRiBWhnANqz57h
idE4wQkT6FdRGdnZB+TxaroxGiAT8crueb2rrI80QJhNlpefnGkoY4gi/CT6asduK/NVm5pjfgVH
GBxUXTbup8C0QpzREl5OvqXzZtMdmhER1cYA4o3xt55COEwxyIZrw4zdxzTpOn2NlR2uFl0vS7U1
RyV16NiT+R38l2o2UJf7gbYcorMe66oVBT5m27jVndiaD/kM+RGr51ztPSeo6xWFfvqmd0LLbBqH
hXSBaDxsH8aWZt6W+hVbIwpiG+N4TTfQwVMbJO55uDZV10IGTNs8uBlVHs7b2LTT/KrOXC1as+XW
AE8MyK7rrC0txXToHrMLSr3s6VjdJwkxnZxoUk2EDltTZMrzYXFo9qeutglKkE+1+S5pR5z/9KEx
PsHMhFtskFI3r3Qjz4ZN6FaTvbMEV7EVcaiKvih3wuhv97rI9o4eleneiD3jd13ZdQqCtWyvAyEq
DcPqjEc2/i/2zmtHcmRbrL8i6J1HQRckgSs9kMm05U13Vb0Q1Y7eBD359Vo5o3sxVXXUhdazBgeD
AWZOM5NJRuzYZq006rsdZYIY5HE5aYkvtRKk9mr1E/QfvevXLewKL8HAo4MeiG1gBKGGu+Y1kYqf
yGq9pQgrbeWm1YbXvJiUfuFTgNl89dpqgQ/gxHN2u6i1gm68ZBNTJ8rpHwtEb9WmsZYHZsIvbWQl
DIsSB/pi6veDm1kp/EHvkRZnCDtW7IVDSs6q7dKroh/vhqQ5xJDIjrmWHnG7uH7fgirLScyTs8m2
LUCfNVVfdDFoF64WHcyqpP1llD8QmcfXlDdJBYNDvkQrrj2p2ck3kBA1FmLo1DS0NnvbbumPqtMv
mVZ6sHpltYaYmTAXSRhYvzKVMVkfy5elYuyEWT7HdkpQh+NQ3GcDKLEEKutRw14X5rr0aam9Tavq
GbLwa4HZ+VKj9ILhVTN/5Jklf8HKvWTS/i4u5HBhMQN9hnkh0AL14mtteRnN/MDanD7lCm+lOcwF
rao4airHvnfU5PpV6uys0SThBjQk97qvSo5XsTOEQ2fKjdM4PvaOec9wtREmdWwEgxtv2MjzYyYS
Ej5zs19RlMCLMwXBKrS+FruujKcbI3VonxfDhWmAO5jXvvo11BX/AakaPXNkiNdZvNQQY3+WCp6R
xmPBMHbkY//8HnNWH7PWuBkHRqM3nbYiLwR+6ZvRctDKhoknYYdrP68hYqMIJXvnHFTErqGSLihs
UNg0rmzsvsdhWphVMHRVfVg9vTzFrmC0OIIqSN6om4BELtapE9AVfGvqAA8qhNVmxY8tDMh3yoIP
Eh976CgHG/AcbYjl0bTRuxD7bFigdubcaZczSJz9uMD3HblanBunmvLqoRy09Q7zH9F8GwFjXupw
zgbIbjET5XB+Tgic5i8NHoktqVfY4gtrUxVH/cEFjbTJiLj8WceD4Ntt/iuCFRq6LPiuI6Zna3Lq
izga7cfI66JDozvflzHHGQeeuvopR3SvgT3OzdO8yOoHWm6bVJJ0x1BbjXuk96TDmVgLSMZUX7nB
6beuWcuNvRZbYVbGnT1N1kNRToQKTnsq6cTxedHZkDWDezYs6jAv8PVi2kEr2KuLQm6NNCU/iCYZ
NnM56q/RVK9gqfhQpa+Y+v9Z5Z4NVgtiQjmo4rRarUGs0WYnfbFCWbuwhSniAx/QQZlpDqfkFUpi
tXY/cwHXpNCV3LIMMb8vl+4yq6Krwh0qnxICTCIGcWnGTi9Faz6ngxMHnOqNYAaPebAUKxoAP2O+
VWSdeRzTufdx6h2WsZnRj63Q8TIFmK/rpijoovW1p9XipVj0r6TkYA65oHh8B9ZXkOby0CNndEfr
UMfZN0ZI3I0AQ75huOe6S0R9HFrvMCfgvobZrDdTbt2kdnLdMuG2iVVbe75qvUeYAOl+ikVHtgN4
ymDGCMw6+WssZOz4ZqJu51jGB2AV4ClmfvMC95GJd4lXOQSKHmLuegYmOPgkS87Vo6oJbWIDP7Zo
xZy1+Vfj2kfWwiO7cwwUEkRxh7KcFtzjquL7kU64fQyQDNt1RmdPe4yt8cpOZfsyrRqU2EV7ncSC
bNhLL93C3APJQ6AkcGMNi/3SoAH3TUcESsrlNTdmS/etIl62moPUEwKT4gPmRuC22BzXMjqQdW/B
2vEbExozCZvnIsQr4vktkPYKAx49clhfi8raeKV47ZX2oNWxdjAH9TqUMU4Dq4CtlqE5LFrzwo7t
226RBGJEp3gp5X5yWGQh7XU7zvF20HgerEkA4t0lCC/7gn7i6znqKL5CNseWLQf7toaD4y8jvVm1
AcCDpHXJKw3aBvLOQ1zDNaG1s4s3VLWuG+TSOynKfM8ukG96Fe11DJl5HNlBr63L19J0UQdqQ1BC
4n2I+9j8QWJnwGhUracOJGsPvSsyn6Pe3qd99zwV3UkrtYZ7n874ZyMzjKJxDldadn6WxgibwrOT
aa8Nc5QC/cDs2uXRI/vpXdriNuhh/OZEmXImxFNL0JtoXDU7bzde0xWIuDBhbdgkDyC2nlif3OPS
lEOgr/Ov2hZ7fRiAJinZ3TMDZz4Uek6nL/5nAtTUkOt2EO4mAxL1WCsFp4KBzGszm71LULzeK7Yk
7xptWXqrWVKDXolgWYTjqGk3syW0q1GLkAN44sbVu5ZVzRK3iHCeLLw5EIPGkLRvvDVc4j2j06L9
EhlVgAXyRIj3zaIqC/RTW4x9nJk3w7ReM9b/wIjPF68twHp60VdDFtPEiFY7M25WXZVCU1uZJcuJ
Vhkw5C3rDq5h0F/UHnY1TOMveRoT3xA6P9CDFv1iLZiup6kQP5dmvB8hx06L4ezsuAMO5w6WV21H
OL4q039Uo7mXZv+CyNx8JleaM6U1gEm3h/GiSQRPVIXH87qkKEjE4S5hns4SykkzvFDeLQJoo2dN
vQs7cnbj7/2iiSCrlng/rNN3yJTlSUUSnpJJzPgy6ATXwurvk5LIr0pAC+ZVdbfI5jbTkj0nKbQi
UGB8G4TzpAM+qdR0pZzuoVL9hRmP11nSg26m/+MxZZ7zOtcdbVPH5n3ZwqAcujEwSFQHfDmxAwz9
QG6bqKPR3WORMJveZVXaBHVO0yEzAGuKb7TbgvZ5Jvh1CbUNtZMweVjHzq/63H8DCPcgx1gLIexd
2gbxMNbr5Gc7QjjG1enB0kuT+0Xmy+RTYp6/o3p2QgTkZJOjyOIBmNLiW97pzVMOmxWJiEDMXk7f
4iGzT9l5iBd7syh2YxQhYZBQAoNojLlfSE2vhx5fOYfsCY1wX9MRFeEp6frnmVBolzrmE1jubQrP
c1MrR2ymSj8nI+W2MPQX2DnNRrmFs1PQRDja+8S+z1jaubx7BkLf5qlzw+RuimI1e7KL8TI3RWDb
0Ira8kEyWXdqp8Xza9oIS+dMn6lGdVx6Fv5iyatdTZfEMdVnlACcpO8nNYLfjYXb+toQN/FWejRt
nuqJ81o+qclvvPUkkGP4Uz57AWrP69gWh0LqBxuxBGLzuTssRqLCSLrfmIks71PFeJ1PU9otCwoK
uXazOjkIrjxEw/IlMcSvjvOtT9/pgTBJ4GaAz17mWESxxKBQAPoXOLq3my0+GeII1mondRiIrXmf
mfWuu+WyFs5hFmb3jN492mgT3LuovxE1a3tq5XtrUdOd1tmYb878U7/qkpRBYYBurqqcQPXJ+isy
O33Lz4ekMmPGURULJt1FBsqcOXIUorjo7KmEdN3vyn5iSTXM60Vq+xJ5LvDDfGdwE7eLVzU+Jydi
CX1MkkCmYr5c2jmB6E6qwa70fYzMtrbG5y5d26NZQIb3i2Y8qrStN40nG2ejzzKCepeV3808Pg5J
8j0VRG9jzL7kzO0ZBUr/3ylqcHbH7Cepo6NK0WsCiVn1G+CE0ybvFvs671Xz3dPydhv36fRaa2V3
oqo3Bha/NYqFuIbWT3qt3NJrnED6kijky4WdmJ3+akk6RZOWW0jiWi/fkd7KDiXFy0NlJYCiijoO
LQhVft1w7FfJlJ/UYNTfIdJfZHLhaG+bYtOkwIUw4mwi0lZXZcypKZ2heWeVuXzDSFSQ8xrkU0qo
GgeOMx1n+JoXSl8u26wtXiTLDv0X1RWaDsipnia+Dzy3e9agL9jvup+GBf9KK8UQeBo89raT81Nh
LvRgzs6BUdzuiy0Vx3yQln52Lkv1nsbtScROLaIhKy+cWwMdD8L0pdvobl5ekDssr5aJvxUGbk4k
nqNv9vYLL/pT0cS/kGE/R2x9mI9VOT9UAJp3ubC2uSvuUPcsR462rIjxN9hoxs1c6Tn6w/KQnN3O
ZRmym6BWaaNfaTkdWr3H6Qz8dL2Gg1lftKMTX/RzBsc7yfEW96Vh7utMWg9k8jzgYNGFlUEeY1YG
+zDCrqOyINaDAn3EaFDvhnzwNroZxfeYTAUnVDOfE6QA9BCMxrmnZNLOiMWkhsuKBDXS/NI24tPU
4ygvmrr+arajcVOT5QiLcb3Ae1ZeuFhBjnYe5eFCRiQsoJXSJRy1V7PdG1eL1UahUwHtAWvHGpd3
T3O7OMfYcX4Oosi2g+KEZoygSF0EJXG03MKik/eRF8H+bOWmaKfLFmkWPzFad8QXnlUEGYlpPAOZ
hkCcvioj6MYO9HkTx9Zh7qv2LnGn4s5InMiCd2W2UCaRBWxruH3bZmn6MViR3Pb7roTGZy3pHpJj
b7Ovn/ukXB5TGNdpdznnSQX+vK3x18buRrO0JdtmceS+oOpQ+9hBOQQ42vbpahKB42ZfFzl971dN
PFRnBwecdKzlQ+npdijLPLuyjfUlybU7gG/WU5lTVyJAfJSG0kKAaunNGaTkz4a7AwKLPXUdrSBv
XvoY2vHQAloycgktzEupxg0HC+t0MPBq+FpvT6FB8BkFYlF8hXiVjJ+pX0A6i2stz4crYlrrRquS
9sFtyp/paqWkxkAo+m0VlQeVVutVPel2FWiFxYlmlQe3M4a7usfEPsXSJeXjLUSk9q++LvZZR99c
NVff5GjdeXVWXPV9foU3cz5wSItDGK8scnNt/4Tzu+47Om/9yRMnZoBRakhzS3uHTpBbAUsrsChU
cYhbMHsYnAz4UbVoCQx6xzn2VW67AUiS9MaReISwcwltb3ZLZfu2soYfjuwowXP4ARVfkzaQBo/k
wRmy/HZ0Z/GTnGGmobPQvTmoMy07957V5Q2QVYEKYKiMX+kymM9sFoW5sQxlBbMLptquOntgk3a3
9EkUjr/o6QuqF5vJsH4Ge2ykm8HW8mSzuLHktTKLuN63wOuItyLeBT/vOIoEhs0RwmzwWVdNpmPd
tQdsQNowNbez1danpCKDik2DlLiwyPZii9LCdk7ZmPKmJDKNMiMOWj03fKtux6uxB9qLCWEp7VBX
g3woodOZQSIXBf8tpSfBH3O8Tz4qn3zeFjQJ3cDv/dK4BV5xU/uOsYh5X+aXNbhuGo80EZV2Y44z
0pWkmc37uIzFFwVIGKmNDu3HiDo85RaqtTMF0G6fDAhESACKwQ4iy6Bhq05QtgQsetlDXtvylHOA
IPwQ6y1joOnqeyohRIoVDxMExOhJiuVKMyww2zJttr2r0RPpMgO0qYEx39HxjizZZY0NKzJutd/R
zzFuOiMRB4XAJMiF013hdtjgcW+eRsNdMOIYggxYWsQ5KiMtLlykVNldHg3kskY1ol/LTpbRzi8c
N7x9rUR5ZUfJlcvuEXpjgyG+5kkUgPRL5YLZT09aRm29wuUE2f3OcqIu5A2P9hV8EtDF1cLfyn6v
OfMpr3CuOfiJtg3Z5FgO2o9M1F8zu6N/XyP5Svz8/RwqzSs6jqoRJzW3re8YXUpqJoefmI99SKPw
agTxMltJmHD02SOnyOEti2ZvzFILDLI08Edr9wIAZnbITcYH/MSW58Zv7wATn7jCjV3vKzKoZ4DF
R9W0ag+tfOKNkMXZuNFv2oGM4OAuJo6EigyE5JgNPJD29S1zf/XW0fOrtezCLE+PRmUC/fWgS3V9
P/pWT/yZeculjKh/RM19t5bmOWtZbaXbtPslU/fJLJ6sjhzpqBPcA3sEBWpZ6W1cTg+g29o7uhrT
Zyx5pDHkWtAYWiP8a/KIu1xF8Y0mCtjBYqjah6hfnY4Et4eLFCRjAsI0W7U7a7SnCywMycFsp/7W
avOZ80Ahx790dRobXi63JtoHp1zzgyPZWVtbAK+eusX1nXZw9sptumi36Bh1wHpP049cyIRAvFya
xZ/PKR/f8qAtkaipDOwWDRzhkPWnG33m/NwXY4m6r1rWd+VOpot7aY39uZAUy+5CayltIpFBuUzK
j4s4rbel0pUxKE4LTs55nW3AaQoD7PI6caQ3KtxrRUXuTxp8B5sUL2jkmWWZpqIqBraZU03z17Ta
Na7TXylmAV6GqUI7QJNV/SWBnfLUUNO9NGB+0zdP+nXf9QNpjR4vc6h7Tfp47mhzESTO4tXupu+D
lmX+4LVscKTVNI6CZVf234pCsPNgRrXWHVuf2wcmQR1uF9dZQ2Wka7g0LoI8Fn6CbpOBX3+cWv2m
gBSZHIx+zYIuJTJP3frAnetuWwHLPMN/GRPXdukr8xDG9gy7rInJ9eUkDY9EqanZ1be5GIYbPmU6
kYhlqYeqL8xghRrxUFA0PJtCVjMgDbgZDDmdmOUgk85TYAaW8rx9o2cGlPx0RcdhIjnYS/6sHLLm
mobYrr5xjjsOMk/3Q9GB68w5KQxhSfYbKXbtGEfJ6XSjGYgwwVbjCIm7+nrCpHHQCzJJQTJPq/AZ
HNeeIj3KL5d+tH/NmeNcevmstoSExs+B7RjSvBvkzC5dNO7gugD8s6u+RQGZi2l4cDQLIRg2HT/G
igCadFkDMtvdIwnlsmBfNcSJBThYRdn7di+jr8OwUtJce6e/1zQV/YhFjs0Z9Y92fp2ntvadXvDn
IdZatJMG3xwqvyjdb2LgtzyiJo60MswIdppQY9SxC2ZqresRbcp40+KmSXF8EXMK2r3CFAbrLR20
2rckbw+xW3KXyX3RoTfad3FU2ZeJTA96kzq3nYNoDtRRFnqUinSyH3pxFiHZfJZZE9ZGq+0w0aQX
0P++/KBXdGGsbyzmC/pFzV2/lsnE8H8qH4uqzL+dJ4AAwePuCJW0HwtSRdyn+h59rjgO/bqLHKfb
UOtiLyhbXaN4NZrdnWtXvLUUpK/ImGMvMbrXBkR3J1KxXaxRkB3D7XCZ8Y6HMEgh9DulFzgEByEH
6Ccg195V4pjjIU+AkieYn5C6lMYFLzy2M00Bw0Zy6j7mDZIZoEovvWzTq7wSFxkECztbzVB29sHV
6QEY55scMDwp1ti9iebuq+tk4jKnLh10lfVDUKIDj7s4P6faeHbnqmdDal+9ZXoohXrS7awOk4Gy
gs4QbNBopd6EEaOfbGjK2kWzEH4z8K4wPtVg+Y7LsMH1HVhThiKlQ3GqgRgNZlb+e8gnWriqfOWk
k/c53hTxrFucqeY++1KXpP1xLhtX5lglm1Z1FrRkjvYEBHqv8sAh9Z0RH0HZAT+MdWmnlW5Koi9T
1/gGn7Ousg80eIzIau0mIgfcDA7+T8UeBKrWI/tXzzqJwj4THUGJNB+1tTrVZneq41VcaYtmETWS
T7vjYEjZc6oG83FopzkgBfWrYhM1L3VyrApzrdD4k2ksfqmVQf12XODZurG5aeH/+uDHI3ns1UL9
n1dsr2txVQVOhHrIr2lc5mhrxz/MSV8dv23rfA4cDinsurxtRJdEGG073We6cCl79bQMJEl0b7Ql
J8Rk4EGLKrJSVC/7L7qrZUgousrkOzT1QdOGq6jIi0tjagc2FkIbNhPzqWewZdMsJD1ogVwIjbSn
lpnHL0mssXYJcl4oGVPMRmaGUGZZSGC20g7zOMnOSxnmFVKcyOhr5IQzsdY6NtkNSY+ceMkI407b
jKzxgcxGe0vwDjJ+YO+lSH9tp020obMMdsDZvtmaMyqPNH1B6YAwcIjtbVS6rANey5oEYPwru4x9
XeL/CSwZxc/mbLRPpiR37mjSt53WDjhWCYSAuXE3xaV3GVO4Jx/pVHedgT6e+wBfvrWjp4Gew2M9
6g41g+i+jIxf9L7fRpq1Z0ydpFJklL8o5nWuPw3ddJF6dXwrOe9SnLJqnndaBmnBuGiZXdqkHmIK
fBM+T0F812OmXbgRA9ORvVyvmUXO0o0agZr5uGLqR1rvU6YGcnk9DsOXgiHye9Es5KXqeSz5Nxwo
mURJgEHcqqFpL6J54KwGxJCqYpXFrrm17X50Nl2NQ+GQ6qpwwoXDVUHBUKH5Ja2B2rPIW7pu2njt
7weSJ0Ds1Zxf2eLcnQeQcYnhRtcj5bWxYwPo7N5WN0tTxMZFhMDSeuCo18QkpGbHoJAFbXum3gDJ
Hry9WT6oaMGoNBQ9shJLjrRzzoWp7Wq8RWkwMl+Q8YGbaSJNPpMTiDJ9dAPFG/bNtHu9DeQqqFdX
K+07ZA46zC66pufFibrnimWq6uUJzWKGCwSxCHWX1VZbb+b1C9P27MpE+aVdNTQhFRtmQskL8qbG
eaDQ8D4uc5MWG7N2zavRjs3v2iJIJk6u128jM2m/ZG5FgniCs7CZo2G4kHFLi0A9LeZzI5uqvPDi
SBw6Z4bGUbcp6TqPvoqvlPU7a+dGw/IzNifzWkWxWQDtTIktGmtY1c1YCOvQrDa0Sa5ZNGEmXUCi
Qu/bdG9mnslpd9DUt4oGtDlMZouXuU41eosw1ZlAV6aiMlF5Vl0dtgJNhN8SzH9LHdqWAHaXdOuY
pWgODckHJM3xMNJ5QCGMZh1KYWjmuLKi72amS4oRCu9Jn+yOhMNE7XtD4bR+6tp8uOjdHFuuSMqV
XgE2iGirIdCc/Gp01HOuDN41pLE/+BSK/CRrzLmShvItiCNN17buAC2VVblmKlC3IoJuvV26FAtW
4glfupwhzzlR/YdOw4Y6ti6wGD4gP7Xf2DP2O0Q+stwtOZj7E081h20oDpy2El25V02ZqGzf6g7o
9tV1NXkUgg6iECYXkVKcTV4cNpWx2LdZ0RJcM12Y/FpxHT7Eg+k9rUTXY8BMtFKXi1Ebxb7B3HE3
mLCV9qsrOk6jrdEuPoXf/jsrXH8RGxm9AI5AlIoN0Wkoj4P79i2dMq8/2ir+peDEWq+CAUUE1sks
p62aOJwFhYE55UAPnDdtiiFxcTwUdREM2SwhZs8cYGfO5k+eEyPlWxEPS3RtZSH8dernhps0mMqX
0OfpKBct42eOPtje1USj3QU9dbW3597TPLSqNO0YaVqYkDTieE2oAQ5G8UquK8mpglZ6f7dMVu+F
HNRHCqh1mST3kT4D4FrHtrRRZ7Hs3nVTSkaUTp6kaV+VZ6QGCchIS6gSWGt1W3QjKzS9w66+7fVq
WEK7HZY2iOyJiputWSmBstGLz6ZyPrRpQ8AyaHQ8990ynfZ+ENlKrLLu43o52Kf0yOIfbf5/G2y/
HH7Qr3rmXv2P//Uff+PlP7TBXr4Wr7x5r//sg/3r//J/+mB171+M07sgA2nV5lxCH+rffbCe9y+G
6FCJmiA6/+5o/c8+WOdf/Fg0LjMlZtKFy3/yX32w4l/EB2ccCoBjJgzP4yV/0gj7b9rLmXOmCdRi
/QbY+W5MLLfWUVYj8z6src3etVNEjzEvVhGB3/7Hbbn5u7X2v1VDeVOTiev+53//d5fiDjDN53CQ
/8Asw24ECd7Oul1vDtYe6faTTugaLsa8fDLJdJ7P/mdrL4U7oCf2eaCDaUzz/Txfkhf17OUxRXJg
xTTW0MDijmkTOprTbWt9NO7Qd6uLYmybJ/o188fff9EPrcV/Xd9BLMAcFe3F76ehSZHYRjNBonKU
Nt+vHs0wtF1mWyc3o0c7rTKAxir7PuZGdnQG9DZK0L9lGOtnHJi/QOYf7sR5LoP7wIrivft51Tg0
g0bZf0dmgRN5T0vprSsT8rSJLA8aXirEdgiLTkmkt1feVJWXFbHuXTSJgezTkowQsKL+IZdn3H3W
Q2Xop/rLYjNZOk6196cYKEmbPhNvkN/5wHzetx37tK4WBKV07XgLFnfEIgiJe7fvCWtn51g7+fLw
+5/q3zyTjkN5lUldVkZINm8vSB7VmzFmMM+6etG2MpA0x5ElTxEm578XyP+rdOIv6Mq734IXjKMW
UCZXivfMPkp7hicG5IfsgjPJq77KDrUQY7/Be1M+AQioQjoQcD/QGV6i4WhX974w+/Sc6DKr6xw2
NXoKr+wRLNM283XF0nc2NOokEsm/Wr5u9tYR70ZPdxNew1As80DPDzIEDM5ZvuJLMp22/OSLfbyH
zApakjFFUjI0Flhv72FVpPRupRFSx44mOVMzqQ9m53B07T4bUfmwiUkuxcCb4HTL2Od7klynjV6C
CZHnIx21q8GabTRKFVlo2p2d60SS+wbQ+hny9d98QcaoJL8bkAOEAe8GWpOlp7XJzYCDr/R7Z7Qh
0kWDxsnCd7z9/fN4vldvnhEPKBmjaA5oPgpU583inyMrVZuuPO5ju1tmMR3p9KUYZ9XmJ7/Yv7vK
eS4GdCSEC7ov316lwRAHUslVO/ogjAcvst19NPE1Pxn1+WuU+d234YucqW7QMM/GlbfXafUJ3L0S
aud2bpSRk9XyH4vX0SWRUCZ8sWlM+xHlS29tJu480qw8w0pKYgED4oKQIr/MhpgpBKuwhzhU3QwY
4ff3+6+Zu7cfkT2PoVdGlXmiICa9/YjeMirWQL3acWSgt8x1qkMzdda3jLaF/bqODvaiWW5MqcUY
vZ3F5646+9w1pg1DWfqx1GfruFa1OvV1/Kdz6S5MCZCl4sz5BMP6fjwRBSyFxWSqdkD36adpu7t6
bC4oXJ4ll4b2ya75Yds6X+5M4aM7EFYjyr1392Kg76AVdrWjLx2laWNjsx0erbH80ubL1vXw2OcW
x67SaM9Ni6e5tW9//3O8f9P++gREqLZwPQZA33OrpJ2mQilZ7c5J87DzlnKXJ6vcsAbqu99f6ryy
//OH51JsMrxjTMhLoql3M/9doVKmOtyS4UiEp/Q2+4lRUPEbW+YLGD75/dXOs3Nvr4YwhpCN22qb
/JDv9hlKc5WT4V6jq52DuG9pMyeEQTfIIbqluundxd2LDkxBmBlYOP/84ue5PhjmDIVAmHr7u7ru
PA692xQ7k7Lehu+9GBvUnMbRKE0ZurrZ0Ro46K+TxGv5yVLzfsXmqAE+GM7S+dni/PFuCYjpVRsF
yZPdqlz7UpdJvh1dbbxuYq/kTU+XL2lmtJ88Rh8uaoBu8aB9sNGaECXfvdQVaZBYmauxyyZ93I88
1NuVx4o3p/oZ5aTR/Hi2l/AP7zIXdQTcrDOygsPW+dn+x7RhhL9apy3E2JFKdS9o9Ev3rT0Ye1rB
sv1SuvouK6r8+1Shq/79ld8v5yxdJFX/khfQyMTG8fbKk8q8telcA4zM2WrOG3xh963xh1gHrkJ7
tskfD6wIRMC71cEAjbvMbmJCNqHBju1DD7E9q0/u4l9/zJs3hcu4kr84/RC2eu9uY+euHOz1jBJk
F6nt5JJc1SpoYDQbQQKz7I6kf7HM+2WpGsr4mn7qjILWo7UXO1TExZXjRIiHf3+Hzxd986GAiGPw
YnuQAoLve8wdeWm9rIQ0dmSAO5bHOt40iAfnXKjD76/04bc8x74s9uz94qxxeTeE2+LHkz3CvF1i
OPWpMASlTJL2n4QZHxY/Kc5BL4Ph8I1AKr67ybjdR6lSroKGnR59bJ87kabxrh0Ma0/Ws/3keh++
FTAyapsMgvIXHLR31yPeUem6WsWuoYS8lzrDkEuzVn+6znEVGlCJ1f6Gu707PWRMu5HZkQUlpHr+
Ua+6vFCUm+nbciWTMCgKj1ZsMNkT6Xa++f3v9v7I6XJtFhvOfC6VOOKJt+8gYfU4TXIudnaHzZEW
PsfINpkeE5pCIznkZUzCLjG7OkiNgtE2J2rKTwhAH3/U8052XvhYsm0ALG8/Qm91K4uOXuxyIpFb
t2/NoInoJGuB9pFfnz6TAX1YZfnKIFP5tozS8kCdf/R/LHhpI13KP3WxK2kr2UYGjnSlJ/LezfVi
S9u2t6fXsP/DJML5Pjt8T85QPDWgbd5e1HLadTG1vsA31NkbYTbIH1U6FMxS1NpnTKUPgIH3V3sX
jgPX42PUXbFTkVerYF47/ceg04nZa03zhc76Uj92yYxDWTfbJSAF3Jx7L5L8k2/98ac1OH1YFssP
/8BA+9tvPSbnvrMZmQozYWSTXS+wF2n6o97RH5Z/BqL8+LaeXyPWO0w1cBWs91czxbJMfTPtIkZM
tpWTO7uh1N1P3pgPpwNG8i1eWB3eAGQRJo3efqnKyHJcjxrUJWw5Y5BQDdtazTJ+m12CcT9rnJwU
hJ01+2Kg42AzuVPymjM9dbJA0T8aeurQO2qujDeUIuf48Ps3+uNd4DDLtkorLAgqcDVvP16LFTxJ
Eto4jIJb7Xarux2zSftkZ/nwEnGWRTxPNArumQDp3a5qKezjouEqvQtQfKibxM9WY9lQk8Vm3sov
OoX7T6754ZvBoSYpxUw+bBBQtO9+X3p8qwkRFdwYIvknJpOrq86hC+YP79/5KmCEmNNkXpZX9e39
yzvB4cUAzhE1g3ewnSjaysqSn8Q+H+8fcOizb4jgln6d9wwOVoJEzAoGh9SKKdDMQnGSW4yr1mbJ
J7ror6l2l3/6aLC+g4Fi3eMfKCSeP9Q/Vj6ajzAD12SNep3sTVlUy8ZjyGjzxzeQUzNIMti3rB/O
u02zwE6r8b9+1wi50vwjnGYbMVV49/vLfIhtWE4h2wLWhYgKDv3dijqNcZ+09VgRC7jaZsmsIVCe
PWzKOlbb31/q44OHKgwLAN8FNCkH7rf3DR3zjE4WedtCNWZbJLZkIE77/v9wERAmJNN0aN7vk79j
uxZuXEm1m0bTDd0lic6lxvEP2SKuY3BGJUpjcSBfKd+9Q5NdJcmqTWpXenQM0orS7ajhmp8cZD7+
NrCjKK4Bcwd0z1v09oYlmT2qqSMBUESDeyKpnlP3csarYWzVJ4/Bx9/GBLBOdEt8SwbgfWpN18wl
id2q3qUUGk8FnXMPcA3EJ+Ht+ba8CaTPlQuOZdw7i9v3fmtJIluRSHOYMI3n/83ZmTXHiXRb9BcR
ASTjK1ClKsmaJdvyC2FLMvOQjAm//i78vbRKDil8H7qjozvcFJDkcM7ea1cHqjLaczFW8XlsJPNd
5tXLJ9PDNqLeXo/Pgrn1TwAM0MKTLaGbEOpmjikLpz5VZ13cuXd2EyNrcRqjP9eUh3PQdfIQovH4
Cbr+/bt7c+l3pzK6p/VCRgs4nRZDThl30bBYxi7taad/POTfP1UyE0CmgICgbP5uMDp2UdsVXVa2
107zxewr40dSjurVqFfrQC930j+Z29/PumBLsUGCbzOYd08P2Bo6Jbyww0DxZHXOnc7IUU9yoNsJ
YAUXeaZXX/AnZ7uPb/PPVPTmbVKm2YDNXBG2pnc62cu4i5elrDps+xLVH8bm8ntZ1NNFVyA/CvOk
SL+vWVF7KCmZ1w4KuyAQiFlXD6OoZRoqP1nvbGwPI6oIAPm7GDlichCVVlU36OIXb2+VTYe7pJns
n3W6kOf98T283/VsBUIwWXCjNmrUaXQd0BEth5mA9lazu3sitpN0J8rCnphwK3ODpCQ5JnV0A1ik
tD7fp8OkvhIAgvnCAe4yhA1uDLRNiP8wcVa5HD8ZTX/W//885i1MGVg1Wz82f2w63ZNdr8L/BCfG
F0cHjVF/Zubl8hB3SfPqYOt5EUnOXiGtcxOnOlSDIlrHgvwMqdolDweCnGTAsUAzcL6a8a2VJkAu
YqvXwSYWNpa4jx8o3KD33zhaxW0apm7gwbt/O0lmsVXrZm3WOKggaAU+ibTVzjKL4UXCxx8CrW3a
IiR81bJ3wAfN7zJL1KvViuxXVQ8oQkDJYM2uAUUQ21bntdxZEAwouDJ/0YyvpwXzJTCQAKWSS05Z
maI0iB1L88NktkuEO0g/Llp010WoD5BFwq42ZANGoGiOhbKLXTEaVhJggXe/4jPEwZvY3/S4Rwfm
I17fV72n7QHUYtnF7UCxw85mfQrxBWkl+nNLPBRe+0f5tGYVApFNIJS1lK0xuDgY+JvRRf7n2Ots
YT7SbeMgG7bP4dKa2Q1PfrwbLTH3oaav9TOhfPPRn6hKYZvo+vxCTYArbmVS62pXO/OsgppN8U3D
iX6E8mAnN5ZRZdBXR30UF8PSrWcYm4tkZ0xt9X1GvRUH3bQgzV6nqVP7Jm/Sq9LwCz/gtkW1Jyk6
Ppv6QmzmVENVZMngh9SiWrfKPnLc1czxLdVuF+XCWNJDCZC4vewmC9cxs0qRsSuR3k9UWqg2K7cE
TRNMSWunO6uXZh4kOHOtcLaS8mm06uECqzxlOKvL5HpIVre7Xg0yivfjbAuw0eZqPbip2duB8FTx
VeSj9lOTpXgVlLeqM4Mz+3GJgSqcrSVSuV1HpxRbZ1K3j+VU5U5gSbsud2Y2ACJHe1qWe+Gkznct
Vkv1GzWysOIQPfSon7lZYof2gE7mp47xEf2TGDXv2ckxgpaqNcR+dMtKng3KK/UvzjJ57pGJ3B9C
YCRqwOQ1+fSa8qkw+N4RwB0Ib2+6l3hZ8UJLMWjWWaIQkgUdWFkRJWoYrruqR69fVIV5uRZQXzAC
ChcdmiG75KCvKUCWaZixTDRZqxcRGMxcBRldcTghxrggnNZ10naVs4h7PbezERm8MG71xDEg8uRV
poJJZst3YllRRCd+qq6sMdbvUTmmUF6wLWiM/2q6T1g9IIJUhYqDGBPrvHeKMutCs822h5uxhQon
z6+twK2T7iWJfe1HqzfaS1rWrhnE8SMnRwJflZeHHfXInWNNxcSsn663owdmISAXycNhqDcOUH1M
sPDzsImYJEUQMV3a8tHo8MZupuO+ArmROXejwV6OgpcRnwEvU+te02d8YnnqcbBmJ4ISVtBAve8K
Y1NDGkv7ZUVTVuzmhtTAHRvJuEY4F3sl0J2xX0PcyeoIOCt2ArhdSxsuI1ZzevnNCqVApuVFn4v8
gZGW3xSJhraI5W0cA7wgFKIajpY/iy6H9iJ6RhXeIsP4obDLggxABH8zMEcb4dLreEoNd86YmhI7
vWhib1r2SQa5LLKKDi2qMjzoD1jE4KH3nszbvZ8W9mNqmoMg1cjQvmODap/7FRFa6OqddbQS+BTh
bDdWFcVNhfCdMG/wNG5nxWeuF7spI2FbAKVjLteDwkh0pnGcVJGBQ/QgZV3U96Wzzl2E/J/Uq2Ua
QNGYfuY7Z5PTOd3OqKrF2eWQYup7Z94cx4UrkjVy61Fqwbx2xmPjZizG2ixaPGlW5e/KGtjn3p+K
GicW8pg+6kEWZDxdtSKQ78eVumuipkuGr+lGuJXnFnV3GUN8wLc5Xyga5N/MRhueQclZbtCntvvL
zQp/RsvsrPcliLEKseHUfbOQCs9BKftiDAyllBZMjqhedeTsJp9Eknd7oq017GH2OsA4EHlFp93u
njPuwg30NS8rFNYVVb5xWWxwNr5EZC+zvMeQDIHqYcmyFs81Q6+OSM6TcG1F1VVhno56G3V8J6At
aO59B9wzi6vNSJ1E2jInVpS6EzEfrPuQhNTY80NjA+cPDW5R3rTpVJk4HprsCjNh60TKw58YZh3Y
Nbp2wrmYvZqtWR1rLGGml0vnUmXGpm5O8sHcp2vqcANeJsWhS9I4vm5UUdU7c66xqOAxFEYo2pni
u1v1kk9oEOa53+rGHbhU93ktfczUQ24O2APYvBT7GbIRpu7acPvHyqnE8iAqFKsQhxLG1Gj03u9K
+AmoqRYdqd7F8NPWTE13PfUXtm4DLhE6vAg0IxIhfYHWHaOE1XvdFM5Viuq0U0wtYZJ4LLgkT2ye
pGwwf1uJhBaMuLw4sr1w812rt6Wxh/2CnDvzJ60Ce9dXFvAsetXAYdLmpS8pLe36VjONC2uIWSmV
QqEXyDW1frV2Xk+BgX06u9EHXf9GQ6R2934JvC2E2V0h9EYokx+Ikq7HfcsqP0Xj1Av9UuCvRGaa
aKP1JUXAux7IONTNT85Qpvl2w/Nnf0YZVBiUQOlZn3ZJx8UdatBzxNIxfC6Z3SqXVt7GiG4lTH/M
51RkA9pcg89n05Ez1DIlHs16nh/6gXJGZKmWvUZNNR6XOklwxs4dPO9yabPEjzLRWAZGldL91Wme
U++r3FfX9dK2MHFyn1Xs4x3cycnzf7ezdXsA85C3YJ2c0ZBwZk0tG+s42ND5badT59owi09qDye7
xD9XoQHL1hvNHVjQk0KbDWIutWTrHPWSLYI1zw12hiI9ev78WSP9L5fiPIbW0uIkvSma3m5IJ03N
JHokzjGeaXsEBiRqDCgEjZzbFhv6j5/eXy9GOYqMCo5j71R1k4RCQ1yFc+T0bIb5OBtn2tIxWdj5
Zz2Ov16Ku0J9A9earI+397Xo9HIXxOdHz1QQ+S1olSXelIDp5R9DX7a3ZZtbKgXDnJL3qYKulaIz
V+laxzF2i8c17o0DXA6wEYmWpHuSaPNPDj0nhYL/XXATDdqoZLm7k3fGMli4GvWWoyqX72yedkPR
P2o0cvGq/J4VZzJ/gXD18bv7+0XBJ7Pr4CxxWnOZOywNyPLsYww55UKu/bRLB4HAOJ2d3Zho7G0h
ec6HMbY+0zT95aMjlBM5E2RFMOx/hIP/KWH6q7FZpFv7OBeME2fouzPg2+snN/h+xGzVSwKdiJCk
DHNKsJ8mzXWRl65HvLjsdlypP23VmDBl/fjkO3h/Q4KZkMz57RugFXsyOBOrrYs50xSiRg5NMA66
vTdM3z5+YX+5H8emu+Zu1T/KcdvM/J+ntqxZ2Zq9NRwHgEdXKaY8qpitf90PQn4ihTxthDMihQvu
dpMx0GTjkm+vFetWAYjAG49TPkCThWJ1XuP3+tE1g3auek3duEvihqY7wfXzE9jvpNc9AHwZj4Ny
hgOtP/ufPxKerYeEF0mHSQX3pFScoH+bjCXujpWDP7wSmvG9drTxsrUxnJaru57TvC4vysKz/3kg
0ZGizk8KAj8A5Pbbh5EYdSIGKEZHNpYqWBc5nrNJaiJvhcHx8Tt+P5DQ7HKRP91FZKhbse0/77it
G7swoCMddWWy70eiELHN/mwuPU2r5fVa1KZtplK68Fu+ydvL9P4QF63k2/dLhDFJ0pI+62jgs2Ba
7ilzmUcK9h4IYNd8drop3vnx0AXWOjbnuj8W4Wx0yRkHdyPIVapFqT1nj2oWawiHJN3bAhPz2hpt
UDuZDDXH1nZQbyGzfPyw3n8QfHLM1BTzWbl5N2/vgmJ0luois4595+iPrTFyFB1yWB61X342mWwD
/j9lqU1CvwmYmJtp/toUj95eyxDAE7G2SGSYThPaXmLcy35g/06X+8yy1hLuKsSsTyDzJ8OBmjjC
F/rpNNRJxCOX7+1VVQXUoNb8/MDa5+5GuuGh7eOI/Pg5/uUqfxwCTF/0XMlme3sV106VKky3P+j1
bKB55lR1QBxi1p9c57T8+GfYoSb0kZjozPrWyTZolmXv+rktoMnYVnZmyxgn5toJcziPzSn9OWWj
9mPxXLw5sWjKa8EZxwitlQAqXNfTmMOW9VMKrCzPv+kQxZ8txCdPYvuBBKNu/UKK2RxuT96ySrw8
XykdHK0xl1ELFzasF6s+/NPz/nMVWjg8AdrpHoqmt8+7rahSetvyV6Sg7yjOi8iuxs80hu/vxbaI
gmJ9p6eyKVPeXiVXrdchEhbHbvJ+oCCgw1vXAiHIxzfz/iNk67dZelzuhG7yyUe4dr4xOWsijk3e
6w+cXwQhFnZ2kGPzj+FFPDcuRXOIRZ0NO82it3dkaaWi+MmRBn0AEJTcWAinNP8x5+3PVWzkwrYJ
8YBdw8kg7drJyyYiWI+VUdlXuRGrG3vpS07ncrz5+Nltz+Y/k8qfS23qZER7tDO43NsbGnBngTeL
DRQ6cwrtxGvcvaWEOlhWOlwVbUxUoxhbQMhDX/9jIMh2cQwqjHX08+zCTh0B6HQGmJ2cfLLBl1/I
uJURHIjlHGzjZ/u9v4wR9itESCDhY5N0uqHWi97C6GJxnyvlNGF0JJZjCTsjlMTYffxI/zLq2dJ6
XG37i8bl20fqSnPu1jYxj0jQ84MxdZtnPfl/jBGH7rvLXMYBis7l26uUsbQEfARxTOqx3HNzcagm
fQLR/a9Jedtr4lI+P5cGAxnRJ4Pe1EbPHdmuAaarKV+6HkC3Jlb7jx/bX94QqwtqWaqUdLfEyWOz
qqTtfMgdZLqn4xXVKOBdcwsTB/xd9PGlTlbSPzeEKt/Y4k+ZY08HQ53C0OiLwTyOzpzfYjoHQLvo
9iyOyqmSg2916hGKGqbu/8d1N1HIps8j1nkbOf/ZWunlWtAZ6sxj3aZPHdXxQJvyM1/5vywLprc+
eQ8fX/Cvz5RkanYLiB3fBfeCMhqhmOcmi4lPI8vPaFOhZd+1c/HvV2I0bmepbdxbp9p5sp5KYpEy
cTTT0biVto9FuHHHa6qC/yjP8jnsO6wofFqsk75tnBwM3Dn2UKWwQppzohAVr/1l76/aJxPjuzGy
XQWhL98W10GB9fZdeZ0mh6Vk0IOwVjJwF9neDK4GhsyqCd8uaXbAQtbS8unjV3bqQmCvxUdA8X07
/HMkPk21MszSreopbY7DNLlTACE8fQDmMT1qVtuNu8Lu4S6Ok5EfYF0lTkQeoRguvHRKKFzWHb6B
j3/QNijfrBAUIDD04ZTh2EHl6OS7JMWBmtI61sdJlmvYyDp7mJXQP1ELbI/z9CqIVrCCohKhh3ny
UjXi4J2EQIBjKfyNR5gNh0U18R5A42OZK/2TyeYvN7Wlq2zL+Balcqq98xY1rTbI4uMwpDgkWzHu
Sxl/lij3bgwh0WQjhyLBogwgxNt1/OPXYPxPy3XyjHATMSS2CNhNB3oyJMkyJso4Tg9ysMXXPq7o
kqTQ16HrFPKVYvraIF1ysDTSKemHoLJ8oDYVDYGbPpm17zM7m0fw3stvWzlGFeq5KrqwzmYVQ0La
oMopuKGoBeJFFmltGUXk2xN9oDY1RvB0qy4u+6VZ6qjI6v7On2hUhXIuAR6tsU4UoC7r9nzLUCrC
trUo7RfpQo58maUdf1yZKSQC7GugDpK00s8AwzUxIBVpxsGiqeWncnvK6hlgIH3X1GMsw24uQRPS
v6t/gulZ4gs3JuVjR6rNNAZWlaJ68LXYeLFzdyx2Pej/r2QIyyzMc1r8AF4hj0DoO5uybNGDuhOD
t89KEDPRPC/2HUScja7XK8JXEbPb6BEM6EGyAjM552Jd7ohrGdBiel5q0eMAoBZADKGBMbnWdI+p
FpK5nrnSDlAcViJckBweV4uKxdkCI/SuHpEsQD8z0yvs+gD/S/Dz8HBpYjxXhQ3XdfL4zyN2mKTo
U9TSZEx8g2lETspaLPJ+NXALB2nWQm6jbe/Soh6luJSuVraBgbZPwifqwI2BntEwQ+bq25o2w62d
apa7A2UFSrdLFpsgFstpX5rEWm/TuFFA9qpsNHaVq+ibdHbdZBEVF+QVNB+pjRNAW8bBACTkoKXG
PAXpYPkh0JgyzFJNXQrgUUmUj/zoyGOL33Fcst0nHxwVzWlcPuq88Kupo4e7pSGwtSi/aMVSpfu2
jd17wBrmo2g9SjRFP4zf/Nle8p03zOZTYeXlazygdIjgsCQ/YLCVDs39LR0iKWKHATq5ELj1teHX
TpiNuTYzJmSaeXCP2NgMjceaFl+TaTVezHLmhIdIzbN2SD2ma04qBAZA3KWI0A45u88tZ+alaVSe
RqT15LwETnoHSJYEroh1vEhNhCCREiPMSMr3qI/N1Lfm3aTPgAxngkBgnXVeqYKiVTE1Wl+DWken
YGVUWXIpQy/vzF8co1W26+g69/yhQfIkF2MyaOEBsBji1QG4ZrfVhRIdKNrGEN5Pb+3l7UD0yk0z
lRnwDEcVNgUPfMq7fkF+HtXQ3L7piQ9q1KzpfaRaMtwuTiq/oSdAxTiXGWKNZBwBweW1siCrrMby
6uYruR1L25Bh080A/WmKgf/g8OPQVpsEmB69mpOnNNPt58YHQx+RYjf/3nimGz6d5hxd5FSKsAIN
jiqPFeu7RvDMLzOPJVSPrLvNzHx6rFjH5z1cyfqpaIrhUklszwFJgwrSR6bcbz6ecCdKJwRHYUmc
RRd6Q5q/Eq6eWGeNpVfmRRuv67ekTEmR8RILkUmjapQQyeB7z9U6A/GCIewdnYY28WFV+vqclR3N
ZF2qpggE5ZmbZXXUy1wDN99URfJ5LAaqeOkM1cQyMnnVEHde7CzR6deL6ejpjqboem9nUtc46tNO
2hlzZ5SBTNb6pcfbkIYueMv2zJ4T+s71gEgobB3KjgjDoCLq3ZzCnerRJx3d0sOr2CROB+5vqFx+
eQwjLXAmnyDmwepbWoljVgPLLnqXdh92T4j1xeJdm4zojvnT7ruQBsqwIk2xluulNpqDWP2h3Czq
pR0pPLK3NHeNFAOfzOz9SoZIcZG4mfdsNjprAe05ygmL5UEldHSAHyHoTbfaTckoq906rc3Rn5dm
jQqtkMahcSzuYl1l+pIQn+4HpHfyMRs2e46Qar1sQ69KMVSbxEh8NVvJ/xzmvXdr+43FFD52SUfE
U8z3nab1ukf7wlRtS5X+lH2mP88eGXjB6mfJpZ/odn62aNr2brR52XRsVi8iuaHuwqbvQQm5FTkQ
uxYFp/k1aQt4SThCnW9yRqBwoC0j9cDXJ+eb5vFpBD41JPrPq1f/7voyVjubJS1FJdRBHlxWA2UC
nez6ycO+dQHyZSqjsbHZDFjLWvQRmIZ1jDSjLWuIpV3zXJrgogLORmBQYQsmoTP2SAph9w32GagV
A94WvPYroM3uz2XqGuizyrB2ZemPWTTZK53JlLa3A1hJ63+CLIagRVnNfiR8SvuRYx0EhZzYDmA+
xGLhMuf560B2BBPNmCZ1ZOmFdA8oc5JXNWbyO2w68K4pSjqaeEAUyLXPG1qhBakJWrjo9fSEooCb
GBCsJRGFS8MIM2lq08XkKpuFI4UG/FDK1DEP1FuFFllg1aCIAgyG/qLNZRladde5Z5oicyxCE7Ii
vPMseU3dDFRP5Ts9eWrzMunHrlMonEIwT4V55PQz+KHjSvj+zWKM+oMzg0k99MVaFFEBJPhFGah5
gwygPsi2REAinwZN+5ZXeS9A0U/gDsA3w8DSvJ6WM4qf+C6zkS8sanBfralWr7GdJEh6pK2AkZdu
TwQFTWFAkIh2ZEhlJfMCAELpN4oa5q3Zuuo7P2L5jnFiuSssWfxGUOC/kobIQBto1F9MGsT7QGu8
Zjc6Cj7sWKZPAH+c38bsrRCm+q2nPGeAlCJN5fHrHPfFY9EI+xb1one7jiphd5M3+nBettZ8cKG0
VQFlSCoNfgfbImq0wqehlQo7i1BcIrYbtE73Aqoj4oeEhJORvd1398xSpNc1kwPoL4Nu1exkpoYt
dWZcXwbqaf0ZeukJGmPd1X5Q9TVqnNgqIGqOTm4hrpjTdtwbksCMM2spzCs+4XiO6C/koLZY0l/8
CTjV2Uzgmxau+Goe9SEhZ2Lw1skIcyg+N9Iusx85yQUb6JNAHh6qLLqgpfEyYheeMydYWPy/aj4y
wMhTFN6csfBBX8KWnMOhQ8KzZ3Ip7/K+mr/UICWfO5C7NrexkC8Hh57nCU+8UqHwFYztrPJiyE52
64XzbMKEi+e6z9kHbl8LjTy2ijVl4pYsub7uibLrk1spbcjj5lA6Nx5jH/JvBzggRJPIVlMHqQgR
M22zaW+CbZqiBewxw6jfVD2b+uZ+mOcCG5FjN0S+6WX2e+TIoB/Zus4XnkylOnhT/6yr5DnLrSQj
5CLn7DeSLHvWs+F86CsnhcxuI9oJlGc3V4XI0CYyzNxLaVsJDyknI2lLVNHHyPIGR4YYScWGm1fZ
FawIQQERkGXC73HbMbRMGc9A/d30h96V+uWq580vEjemK41t64vhl8I4TAq0RFQ2SIRIEDCAJ/rL
Gjehw2ebh7kBhTvMqqokVSzXpHPoS5Pf7vqt9UKgnfmQ4N7t9mQYTud5vjjwyzK57NwVMBaoMgMd
Y7GR21C7DuzvUerE+zFLxwoNSA78Cgxkdt4VDW9LeKyg0TRqk4yoQxnzhb+uOow9s2eSnbVUe1mS
OQl9l6Kv3VSlOJccfKdI5nU7P2pOst6LMRlQaFgmqV6psVpeMPNCntksuPglkx5Kfy8gzO+VA8wv
08X0HMOkAufb+j39nXVoLy3CeoCdTtJ1wkHaiDXHGWlcqGTHXm/I8xYtJoHNEjJkvnpIPPz0oIw4
/4J0ERTZABtSDytXz58L29SeLARVbHnZ1zEqfza1cT/WPlFti3mhlcOTFPNB5gtgho6/Ja2KkkVj
uKdxH8AHvGntdW9b3s5Bbr8M2h5Qfv8YS4HvfB0XgIZCdqzJspx/Ykq57Px5fCrGrtulaGvZBPJP
Ze/f2+wErnM9N5+QqFY19Ez6vvsxb7xbDYFS0MjEg3gNTbSbSK90my1v7lbMLIEIUW2kUlNu7KhW
oFjL5Xk7u/eZVTqRrar97FsyhHfpxSFKcA5Rmv0F4c85QYg7vYYjHsfVlXBxOndxUYY2olwLaXho
zJkfxK51bfYSEWjhTD+M2Fx3rqqTh0pLXY5shBDUWaff5Inv3xijOxiBZ2bni9+c5+7Q77TMcm9G
bRwjUYgmyLrK/+aBwV3b+EFQCIgyGa9ffFIW75a0biJd/iR5LRvUfDubzlWOCEyu2WFiftz85vRA
oaDoP2emRDsZr+e1+Blv/GwMMDvUraGED+3KbocQMfBS56gBsR2r+dp118hpxjs9uURDGuV58ivh
lFgQb2VsyEA5P5S6G8E7bRFETWa4ug8d20QN1j97v3AEkzBTH0+WOkyFCFBqUFKOcif7vq4X7gQ7
aAKv12hlstfQNUBem6KUOLMy/TLqkJkGAc6Y9ugaxT4e1ZZXQG0UYj5C1hvPVVQlCQXdL5UJSa4u
LjQBBw9O8Iu7cLTQaB59ceHffGPF50tAkG2C281bzs2OkS5ndqmi1XGAP8XDgSCsyGJNm4DR71xZ
3uRF+6sTxQ7WIBy5aSDAStpfqnR5ycpqjRaIgTsHa9eZP8i7ykuyB33LopjGXv81ymU4IpLzImdN
B5JNfIJLjGaXuXCR7dm+dbA6RZWGuyQv71JHaBdd3tahqMSTwYYVlLqZBcQldAGHgEvM5f01AVn+
s+s2PwXFvMhwSrLfOJOHdldeymo681hnw9JYl2Dssh/0E7qLRCqiTrzu4OjNvSnyu4WZAbEi4EDp
HEEJ/VrM7EHIr5UhX7xx3Q/COG89EPTOEPmLcUZi5J3E1l7qyaNOZicyPnwQk8MphlnBB/ARtZp/
qHr+U4suoA2GhWiDVDyR+vsjLcU3QdXTRO+/saHTBC7AyPkRUSZ8SOx4NIbtqn00reTZ7dvkNcn3
JVOvSW4OMj5wifPypNayvqWxiPS9+Z5o7XKFXFvdg210L4yCvFynN0K+37PCcSlNF2zW7Z7cC9Ic
jKonPX1q5Z1okCWbbjWct259YIJGgVAW+hraiUWeo/JeOdIxv9hm5IkqiZp82NtsfAKrJRN0aPdN
OvzIM5+scERzNifH+As75ebFyhz/hWjJ/J4vXwbAbOjOGtP3mCM47G5xSW7lfWECPtL0RF3FTkOy
nrUW5NFSHN1lxNQUbPMvlOZeKdMidM/dK7f5UVt9th9SgLKh9NYblrU9FO4rK5sPHVt6kuOCjOTB
wK5r8wgOUUa+p4zfyt+ozLOP40Xu03m+Zqz8WprHrqYOQppYm5Ts/DvrcfDEdaLFLtopIuL4ce2F
pY4qt2JWS50Gw2iMzrkhGnHuWz8Y52uEbJ5YP8yGEys1ZRzcE7eyzCFldxRaYL0Pxrkpe8cnkyX3
w9gTiKMkKISYVJaJQDNB0jahLoIeTC5By/b1Ia+62mWlMXx2wPpAvUWn5kAQ7kh1LIHZW+xZauG6
EhBNVg4cWZ1UwC0BkBDl/M7XVVld6n1uavdgoHGJEdbRO/oT01rvhkbnCo30uKbsr9NSDt8apLg8
UNX2DvD+Ktf2cwVr/AGgb0N9ZG3lcaSCUe4wDOEobmLU/2e05xK0uPyLBhepm87PHc0TbAW9zsAs
fRuNdd22QOTauPTqx5k30f0SpIsKFlio6tY4Z78ss120PX+ciZxyWQzO3yN+OS8QZuzSvEc37tXT
jEZzVDOpkqlo631BKOcr9lhNBeikzANaHoMqChr71xp8JzvkAYzD2VS3w1ezktkvvxbZN1HnI2ll
cpqpvlCd/k6OrXvHMoBfYp6s5id1FVOElFSUExSU9x8GHeF+ONcymb7woFrWi1IAeLUsu76Bk847
Q1ZlLUcCa6ou0scmT64phsagV+eiu09Tb4BrkqY7Tv5zeTR7f+R8KxsAZIpy6RQCkSvmvcnc8xy7
PSkZFkhazB2GsgHmt317b85VdjU6MI0THZT+WOXqSlLO2Pt6K59MjEztwSLfbtqnvYY8HFU/dX1t
YJ8ZTCtfYCgIPL7oUvRQlHbXab5pxjR7RomNo2TJ9IJTpmekPSt+1rPZHcf6SYNXS1istX0Dy+q1
33mPDsF2IPCxHYgMCPGwCvnL7WKI8n3huQWvhsA6UilKnXJyr6GLpdlA2YnxzypZGGP7lSWhfHWX
DM1wZ0pU70ZpFperC+QvSodS9K8gvR0KZ7bQwtTEwoJTblTPJVRQ8hyWklJK4lTtTbrGaQPZqW5H
1q/aZwX3u/ih7Mr5yVhqsMfm5JgvlUWZIsxjschwacq5isra0Q1CQQaPXIymLO761b1MKLn+BCI8
j9eiXOW5bzuxYp0k9jaQvVtQp84opTL7ZRkF6VhorwM43CdRLOKLkQpFXLgiUjvwuoL4bLDLJMqg
cF3vsmrR7qcu86twnK2WCrsBNCRo3cz45oyre+/HtQQ6a5TTbRmjfd7Ct/onM3Xax7Zbq3s7duB5
U6dncyaGpK3Bwq+bqjIusVjoOLjOGpnN5Sdtlfd9Ds9CKL0Z7Uz6KqetW3hGdi8LokYtpcURzJjx
miSY/pOrvO9ZcSpCpwcrYUMGgDB825kos2WZEr3Tj4vWGtMZW3fn1s+b7x3ShR0WOWO3kMl1MFtf
3KP1K89nKnEEUdjxJ32ddw1PvOKohwQ9NJRr9NHe/pC89hp2xiUS3S4tnGDK4UIHNZHOX1Y7dT+5
7fc9K2fTkKKMot9veqdtZJWSp1hA3zu2lPPOBo5xjzNLyG5xbL781nYePmkBbT39tw0g3iYvE83c
BvY81csaI+OL4+x49AhA75+N3nJ+AsxD/la3xEgTm274TVRl1kJheMpt0hP5csAig0s8+/i3vBtY
9LNg9G16NOiaNFzfPuhRzpMr89g+mpPVchnVnzVm7Xyi7PnLVWyiXj3k0Gi1cCu+vYrRZXaz2MbK
E+6nM78uyi8+ePTo43t516ZDz4MEiiMe+CoHFMfbq8xk/4g8i9cjSZnGlcux7yAdMT06yIk4biXj
XsTkCXx80b+MVJyIqAddshIRIZx8Mgi7bIyb7nrsM59GGSsazSOAH0hH1k8+ir89RXRYAh4r9tB3
1vYi07pOjN56VGa1vhpDK64Sz+o/GRF/e4rAXgG88elturK3T9GLKZYRmbYeHasQ13gqHXL9pin9
P9LOa0lyJDnXr0LjPZbQwuwcXqRAVmW1ltN9A5vp7oHWGk9/vqgZLguReRLMJc24y2XvtGcEQni4
/8Lvu6b0c4OnpBrCzrk9jc9w1NWeYEBCQQQ8nwqsQsZKWVE9N0pjL3jPwl45jMFMhml3qf6TauzI
CwoRDFxC5mX6bBnj/BUDiMQWzyIvpXTWGhMtiVGk0WpqvtKbUHiV1ThFQ34TtKvbv/bKHAGgAYyB
IiTPBRklMblOo3rYpTwWIxUvs0ZTtsRdoVkUbAfjCQBnBQT2dsyLU4omt1BFAzvK51dl4kecwQQs
6Qo/RnTYWj1OD7hG0JeLkt8K2r+3g10bIImSkG7mhLJdCU5Wu+igk3Gpj7gTInBXhgOKbLUSd8fR
idQP+NY0n5Y51n6/HfbKZgLEj3wlLGhkAGRUZ2R6uP6SCT6aXZY+BRboiSLndVBilrwxnVdCAXRB
cQ7hHgFtFDPwAsNjY0loabU+PWIf2xxx/IUXbWCm/pgXRbqBBbkWiz3ruBz4QFFkJJkbzYYL0Xd5
9Dqz+qZbM41Ug2LSLstmbwPne2WZIACMzg8Af4SWPOkQJIePzNbqOQRL28aSiAT5qLp4wId8Tpck
jjLe7Y925ViCQo0uIxeakJaVIrZc05MqTkBhFegXZqZSasmND7ejXDsgkMsCSqlz8oEvkdChg1IC
M9cYWIrQ4o+F1fsWlhSt9i4q9a+KPaiv8xiaMIjY4r3HZfpEc9f+fcpBIe4w0ZheCe/mY495CObu
QRKe6DvPG1/62lyge0f2bz3DX6Qfia1VWTWmsjyaANMO7dKWh67v+o21ey2KENZlEgRMVpaGGcPZ
mwZcCh8DvM5PeUyXpNbCLWzxtVXrIXoEYtBGk8iVsNxRrnXBEDT4rjuL8qDn5ujPdGR49gMuef64
/7ESlW6fped/lNWMDUbUSf/xP1/HP5qyLf/s/o/4x/75X1v/Q//5tvpVfOyaX7+6179X8n9z9Q/y
9/8dX0jdr/7DEaewbn7f/2rmD79afEdeiuL/T//w3349/y2f5urX//33H2VfoK7w4VcIx2+loC9y
7P+/6P5j8bMsfsmq++Kf+Vt139T+QUZu8JVJToGS8xH+Vt23+AOydeScLTYfmL1//y/VfesfQggf
JgMXKa8nCCD/VN1XNP4+lQMCnhaHHhok7j2q+2IJvLi0YTAg+g+JDnA41yGJ5PoQtRoXbYPes/w8
7zqKiFrYIwqx8BZ7GiFt5NizImv1ZqTmRC6G+ZQCKiALl40T6ELfTvwOKuweiCqgWox5/TsiCv5T
FfSmP8D2RHMypb/7hgJQOgmIgvonBFNR9Aq6jIPD4wdZc0w9msbpxxdf791fQ3/pDSCdvmDoUCIT
JyEkUGZGJopNeui19dSavl6XPxRVV39kVjp+UwpKRr2XTBsDv5h/wnEMMHCuaC4YsYVfXGIBukPY
kU4m4iqO/iZNHJO3OjX13ahGxhtFnQZvn6bK8odTaNYDYiju+9vjlU6i5/HyLuUxQ4kFYLaYjxc/
ALfKzK7N0fTNNvPoK9EnxFYuP/0LUQAtkmiZKimQ+BUvojhGgZnjqDGrWVN+Le0sOIZZl2ww1aTz
TowFuh0sTYC2vFRkNfGSxRuGY4157ti2Z9BG8x7rHBtO9b0HOKGe8deMhXsCIpB8ZXoJwhgI2/mj
yHOsprWfYiBLn25P2+WAntNFQLS2C9lPhpaDnqg8zE8Hn2pUd7QxBz+jtAEsqk+30K4X6+BZbJts
kdqEKE9IKPY6DFMFCqjiAw1z9hiOg0qcsDu+c0Aen4aMXgcDjYSkzNICKTNbVukEfkvJCtejqMZ7
emndEqxF7Go/b0e7HBPiUJA2kNuCQwQtbL3qwiR2vcHWAp9KlInERx2W494Yu+7z/XHgTUCXQseb
rFfKRIepKZFgb+hMoJb0HrtGfeeYWEj976JImUnj4E1E/ZIWsFL3jyUKRv5QJ/mdX4h7gM46DBDh
d8R7TopSR4mBIVkx+k5eza9DdE72/WIWX6joVY+3BySvbkKRA/EC44n6TGNdf56kCPGZblBjAUCL
TWio0DFo1F79jWd6sZVxGfJJK6IJCxSGpQlMt7QY8tyhaqxCaSwWIzb8ljp8sANDEzylxtAXX0y7
UZOD+BfznORRoCPuWVnDmx7ga743ANMbB7Q3R3UXByoNz6Rdqq8m6NcBT5Cq6L/EGKzVH1sqQhFC
TqnT73L84+adaY3VcjScrHpf5koMtcf0Koi7tRN/AyrYjif810js+6ZHs2jMF614iqvKCx5ztbVP
S2R5PXpqo5Y/jvAy+xFMJVoKD7OeFl90dWhe2VpTdLusM5RpQ1xQvg0R4afioz6L+FJWk3USgeAy
qEghb3QykFHL9AaXzp9BvvzJI/L7vcuBQEBTuXcphtJfXS+Hvg/0JMzV0c/pZ+7qyQCkV8euPyXZ
1ktc/FUvsx7YaVQokMvg3Wijs2OsQ80KPr2hTjoMwk55GjqmORjqxS+KRnmnVm75pMDi+HD3+Mj2
uJkg92O3JN+BhqGBgozaGfEhRT3GYY9PmmoGGgAlXNDu3sY65UlRiUGPgfeFvh5hG7ZFxBRPtKwx
WZyCcXoU87Az+mRLPvdyG3MBQt3BOYoPx4UlhUpRrg3rcPZBXkSnpMrTb/aIpqKAdG0sEXH4SN8N
6gNBuJ/QB5UvKTUIB2OopslXACHTN848gaVYHuICP9QSnN5Xr3cBKemg5+4+rHR08sST3ABXjJDj
epTJUGWOmxeT3+QJYlUGsmagidsac9zBy8fheO9iYSuIy5/xUuKQw9UuSLWyH1S/6Cr9aET2+2aJ
jAP+fXeySrBgEw01RFcpF9rwiqUD33bpwNiBt4DMsn62KJ/4nTKnG+fI5RohCAPhuKcCcLEcSfjt
zptL1UcrCXWbBniu10f9PlR7586E9nk8L0JJe7ts7SqM51z1q0EzwYJF1WnyNPvu5cCAhDkA9DgY
hnI7hxwAW2ZQev4yY+JgWF1/oiFQ7YLILjfmTs5iGBCeFZzDvBHpscrczBZqxKLVmAXThzAgHdgz
GK367wf86v1+690josDBgWFE3izKM+v17TVKh1uiq/p6khQlSLzR0NHlUeM/Gm1uj8a8gPy5e42L
+iS6H6jx07yRbmRuLhsFLFv13Vb/HFKafHKy6Dvc8+b+jyUcoYRAAGucZ8h6bBZqiWFa9Cqyz/H8
aZjD/jwsghjiRFveG1cWOskMllo8HnnPWdJuQtwQd6tFn30zTALvIYycCh8Oq2ucHW6/wfRwewqv
rA3ejLpNjQddANWSvlreu0qZg5gmJwSiXTf1N0zR7I036mUSILR//zuIfPRxm8aGu3BCaBF1fPTn
tUMdTXuln5dPRgMf5vagZGkAcSQREF1eHnGQw+RJBEK11I2jL35jtA30/wIxhWNgDctElSyye9BL
BQ7mc9br7D3ae84+NiOkNR3gVBhhqumTCVh5PFJ+s4Pvs9lU327/xMt5JyOzyfbFaxajDLEMXrxn
Z9Rl3YrEzm+B+J7itvrNNiZjY96vBYGxRj1E2Dhw3qyDNAouzomFbiyi7fX3PHCCT/y/ttpfz/zJ
9aXK2UIuQLtWt0V9ex1Gm0Fhq1E4+k3hhsOxjHWQemmelAs4od7EUjrKy/FUoQ1fPpRzhbDvlA/1
60ZtFP0dLc0qe5M7jWd3+14xmuEpTAUaQykCD4PoPpzznd1YJkhQ1WJterlbTY+g/q35wSgWcMid
rcYYmhhW9TFVze6tSmkAUpxSRd6ntMbhSoVQlBXTOenipTgsahoPP/XGrhQXC4K6+cEDA9E+8FHq
AC9kTj5g0pVuCQ5c7mz0BgxmiSMLESFZqCFs577MHJM0B2XUoxEGyb6PYWKhUrUV6vLDk4s9M2fp
LQsi9vqLVHDKOPDr0ffKYjrR0dcPQGm3lGwuam4uCRQdMHStNHjeXC7rMHppJmHVG4PfOskf+bhM
P3VQd74NawpC1FK9Cvu5BFlVArLUJ/1toRabP+JyVsEGUHpkRlHY8uSewOgYfRpW9eBnOC6iCOj1
X6PBMXadHcQbfZXLWaXMyckCMAHpNeN5Ol7s2dT2YBOioYs4J7KXakkiDLFlPtw+Ga4MiLuMq9hE
HIY+h/TtIC4pRVIzIF4zxS6xFv3DsvCe0ZN6y/bkeiiLpJsaP9eo+PMXA1IVCHth1RIqGbIPIe6H
O/GS/aYq45YWytVQIFc4IeCV873WoVxHG5UqrgYfzhD4AnvOf6voP7+xQw1U3u0ZvHyc8Z3ofqFx
QGJKe28dS50SOthWTyzPO8Za7Pep+xGRordWpAP3ycwtL8drgxMHHyo2IgOSjZ4Wx+lnzxYBSzU8
8OLNkGA2p4eCB9bdq4P6GtVC0SaHkaxLV2kdQ0IsNGRFuwicKnCHZJcDhznmFQqwt6fRY5rWx7qr
24DthToW38cRf/5idXiNA+GinnRfBZCFxqnV1PVxIlOtd4A6gbVx55TGLkES9M2s0YbaY/iyzHeW
ZF1yO0QP2OSuh9CCjMxZOhMstMuvMOoFzGSgwEZw565D9WccNiZXLAx5xJTT0YNhg5PSSwsHz6Ow
GwvV8JGQ1BEFgx2lKlF6vD2vl6vF1RkLymOUEDibxZ+/mNeizbJWQfEVQdbmk4c3y0OE8eiOfCY8
3Y50bTy00TlJKMZZ7Lt1pNnqMO6e0EiFp9W/y+zW2oeZe6/RJ18Itxe6T4jW0Q6SjRC0wnAVK24U
HzhYsQ+xIjwJGNvdrzIPVTymzINOD9BDumtiB3scZWzDE40eALeAQGFZokI8lhuTdvl5ULokWWXJ
6aLvJu0wK6+8NLJCcK0QqTEEMJNjz7882QvCyLe/z+VBJUQ1edSiQ8kldqGTktbQsZQlxK+kAFBd
zT3ZgdJm1C7pXmpfUMDs49Ns5puDvFwZovknbm3QbpftY2VKAzrjcXwCr+kCJy7gpfFYm8uNM+Qi
DsU/yn4sQD4ZlStpracRV1y65LpfovJ3nBeI/A6Cz/fmuVzIVGSFyha5EgW59Tof9CGIHYRD/GKy
3X1njtMeZLOz8Yy+OA81wuD0hNayaLXJzSFSSi9KUJb32zbthr2idZq7s9VOLZD1Rdj8kYKjBwxV
h3W6rzIdsyNMb8F+37tq+B1CVgOghe7Ak5VHW3VNMKQZv8PMX9HmtQ6jZb/OPO0djNb+YHttuRHx
8iuyX4WjCox4tL9kgb+BF3832xQQjAmn3WGGBg7TNNwwOLmIgjwySEQsYvGQ10zZLxBxTQ0kMETH
Pq/VQ+GAvIYyWWysyIvtTRQWCbuOgWBBId1qaAFVXe4t1qmCvgVr0YX4ozc/i6xUDrd397VIjsCw
gp2g4ifrcY15DRlmphft5CDYyEm+lg6meUjCuRsrU7zjVvcWY+J8R0ZEgNHgy6zXf61EjY77gnGK
YNmjZ4MAxGQ59N/yZP6YK5b9ZKhz/WqqyrurFc+RGRstbw5/OUeo+jZBubs0TnprZzxsQvdhmPPi
0CddsDGdYhAXg3SQCaKYxRBl39nJhUjaI5BzikYtfT17owoRP2o+RzgenO1lSH/c/nxXliPNCyCJ
3AMinZTugW4ZCzOxakxCMek72EObH40JafnbUZ6L29KwOICpMGBcJTBo0h0NMQZZdIMaTxcoTbKH
e+Cox9mtISUMRT6jfzcWEdlXVnmZr4a19Wax5vrrEptl/ujkOeQmTtglBs+kuz/wZ8jD/YyPQLlD
89Pq31pZO2xhDq6sbJHCcBzy3uds19frzTKCwaQNq5+UfMKpJ8iiYxSo4ZPVQvm8PT/XvgJIR7Fb
RVNZfjTPXsLSX0b9FChoo3nZ3D3YSrrl5XRtQJQPqWFzKJjAWNYDcvS0BXFZmxRitGLXh7m3KyCr
7eIhTjYKbldDieONFzpio/Ip1/IizmOtMk/eoBeHzEjhvcaGchq9u+U+qVqwTUQdjASa+s96UNHQ
wOYHs3XKkPE512Zs7tNMyzfysmvjAYBEFYAEkLxZipKkecQpqxjQ05GWSUfH3VlqFBy8KFM2jrnn
eoK8V0jOSc15F6uW3L2Z274dvTYxT0lpdz4mpd6xW2YNIwmtPeraVDwpsFBf2e2SfErKZn5bRWN5
cBSOPeweFmTMMvP+U0kAzRHvQ1iMTFvaCq6Cq0JAmnUqEUp5a1qT/S1TIJtzzYTQcZVu45K8cgqK
ZgETjYwX5Q6pXlvomVanYWyhdgjNGaeQN72jHPpYKw8wYX7ev/lggPD9qOgjFigdgV7vQQdXQusU
0ROjyR4ZH1DEDTaGdG0FIQxNpmJaKAnLOyJOxwKV1JnNZzX5G8S82kNF1fZBGUJtI9SV0wSXYLIM
TQNHBz5uvSVCrxhw5SSUk3X2KVcy1g6k6o0XxEVaD1CSXh+lInTnsFsWv+LFA8+sksxSJk6TIsUI
qHTG6WhGcf5pMfLysYzM6imxy61+35UcQPRBKH17JMC8ktZBUc1y1bJJ7dOULkmFnFNf/dHzU9qd
Ok5N85hkmDvsplkPfleRDPp2e6Vc+YY8yZCfJS0FbSgwii+HXFo420y5Se6md1Taq6j6iJqQeYqc
aMtWW/xV0iGAa5rAykC6YOdJyc5UNgvoBwbK13StY1svub1PO9rxTyVQHR3XrMCcdk2i9+9cc2yn
U10NaejfHvDV6QZd7fDi4H0jOxRHZVF2iKLYJ3uu0nSXoIOSHdJsiV6rWjCWu8ap+w8k6bh9T8WW
QPy12eZzGixgOtlUuNazDYixThSnck5Dp7entqnGB1WxbV9B4vh4e5zXdszLUNJaboeho1bXYptb
wGpVl0nfaaFZHu6PAqlFWLShHcuJsx5QPC6DUdCYOaFwOT+YWuY9Qtv29v9CFHII/scSK0caS4zV
SetmfDOoVPNjayS/ibLVxua/NmGk/P8MIg0FrR6nmavJPlmRYfqqNX1UFzfc+CrXThgE9bkFBPTW
lg0ZjRmMqSmwPenYveL8RnQvrV9RFUPCYox/N/u031jv14aF2Coa4rSrQBRIu05P3BhVQh5n4IDj
r9T201cjHawtUW8xO/LmxhJHAGhp4F2U2AsliuFvZYSJnels84pGHyJQ/Egt9Y0RXYbi9gQdLco8
iLbIay7E1MaZVdZcEZNMCEQvbBoa/suS/7y97q5GIl8BoEM6RlFpvbqnqJumPFWsU6yP9dEuFLxp
NXzjuxq33duhxGdYzx+DQrIVrDiX0IWuJNz7JZm4yU/zaLefJ/baPlq04ND3mu4Hdhc/3o53dWhE
4iCE+H6B/sZg0l24SjmMocR/EB1C2Nf6+GYAEXy8HepyBT53slQwQkAMoOysZ9HhWZlnecnSSLLo
Qa0rZQ9FX92YwKtRPDx1eIkh1iXvLGep1KaFUnbCgXN+6NV8eF2Pm1zeyzuMGgcOLYL8CRxJ7ron
iWq0omJ70hbERtzIUffdGA6nIolHPxsHYz9OQieuGfWHUaPYdHsqr60SWjF/ISeowIlJeJGgOJ1C
pdYZOaOyUdsXwAl3atvXr4M4qE/unAYbifvlZSmUfnUku4Wuuys7tJRNXpY8hizErhogPFOplhmo
/DD92SBKoB2AO7jvQekFb1q6DltnyuVhKaIDYgNmAIlF7oJrZdO5Xjey/TxrHh5Tz27Gx2mskQwP
msjKoOd4NjosLU+x2/N8ZTGJtrtDYkS7l/9rPc9p1tqGycvjpOuFe/DsKjioU7rVf7+yB+GvUTvj
9SFwPmL8L74mKooQL3CgPrUMlYUDjkNH8XWvd2g+3R7QtVAGLSG4JmwNfI3WoZAyRloL3ihGqqNT
7ZwyKx69xVs+RnOVbVykV2OJFI8KpkAwSLHiFE1cr8ntUxRgBZIpEIbjkSuviqct8sjVUAACgd2A
JmaFrocFqVxgoyv7VDfqdCgtnYdsTXrlUN/YWBLXtgIEQKo9QJbQ55A+VuMkXqsbDZlO58yv9XDU
D3oQGvthdM3PJuIcD3VuLEIs7k79AC4E9KjRwBbWsnC95fMTyytcMWby5sWMkZkq6/yU2Pc6oD1H
IRsG3ki52CLeeiqzyoGBR6fjpA3LeKzH1kWeF2nV2+vw2saiFs1SpA4FaEm6UXlV9FGdWdYpa5L4
bWOa+WtFG4yP90cR/szUTmhtoQ2wHsuIULDJUY0xqRJC0VDH+GCnarNxOF5ZfMiDi+VA65ikTjok
ir4yvFLoZuqpE6H2FMR7B+StcMW9e9q40kg/4MWT/wIwk7YUbdSY7nKLTn2JIrA3RgnCDdNWofbi
4xAF1ikkTZIdjl4pCim+zoXmRCcOpfphdObk4C1uugHGuJg2oohEVLRSwXjJNKuw1dWiceboROKF
cOCUBd2PERW1QxarSKbcuRJEMJhyPDq5tC+qLsOYYmvcAdSqg7j8kfeiyj5E01Zn57LABTKCWRO8
crI4cvv1iisDhGTTDomVSVSFP2Mw7+B7NKPpl3xR8JxsEOLqkvrPqgoddKpn1HP3ntUZ9bEu7Wl6
sBDvVvxkGuwYuX6vqn+7PQ+yOgi3DP4ezIHIwOAyy9U+dcy7TGlZrMh1FUfY52Pxy5gd5HA9Zxq0
Zh8h46h+XthSjV9VCC9/nAs1Nj50xTSM+0Gzi27LYO8S7YfRBCcBSxpYvMgj1rNWJ4mXey6erkBn
4+nQo2gz7MwyCOYPFAxd+0PstsOPBgVb7WumJEP9W2U5lbkP0XOMXwHpTMIjytiBfV5QE0Sqyymr
LeD5RcbHb+SX4e5B5ZcUSKrbKbXbR6WlxiccnlPU1YJQG/auNVTTvgC6UbzTitxC5Zza3gC0n9k6
IN+kehsL+RKyxeOaci3HDDAHcOHSmaZD+UDUeEhPZVp2zaGIWdU7F1HR7FsQ9pPzSZv0cjR2CsJX
EXqcePxkv5elWv9RFyA1twxWLjJRfg7VXI4DGywM6cv606WxqhipW6YnGPE5fWhPQ9hnCbS3WhzO
rzsMTTcymMvDieatuHnJKGh9y4UqQB+9W7ncfZ5ihW/zTst+sNLvrmeIFjEMNYBcgvEvA+NAQ9J/
jrKcwqmO07SXI0aG1by/sRvFx1q99uhFg3IyBfGWop+sQVEmiyn8U5MTOSBVxcyOHVxB+iGfl50Z
N3r4YCGc4SKiGmjWE6WwKns02Sg/+qJairdTrhvLQ+kiXr0PHQflrgTLj/ygd8ZQ4y+vmXz6MVFz
czcYndNsuaVe7gm6vcwRgA7Kv7yw1x8fCVck4KsGZU47LL29p4VzvAvzwFJRZKvgmlBERblQ0bOw
PkIk0jGONiYUUW9P4+VNIuRvYAzT+OEYsaWUzKP0jGWLmp16a24exqb9UXthcoaotfUSubLaATM9
92qpdVPHXw+4U4clAeOfnrLBzj/D9owOlZqjPazP6Jj0hbKxQK4sdlenJ8yrx2TJy4VoLGpqFKvC
9JSoUfSumwNrOeLYvmTH2zN4ZVzUhkTXHuonvCRpXPSfk3BMrPxkgSM5zij8RrskSedXGBIs34cs
3apKXn4yPhU6EPRmAU/TNVhPJAqchR6YS3mqey17MxkzXi4IjT0UXtvdvTroCcIrh09Gg52ewTrU
qHss0iUpT70dR0d7di34pqUF0W9IintTQZAJoCuoPiDwY0DZXceqw2YI3RztPvTO291s9/Gxs2A2
djwkNy6CazP4MpTYmy8ejbmiLIjTpszgUjj7Qh+R7Rv1ii2HKvy9q4NRCSkhCmDA6mSrzWniuVDa
TXnCJKPe91Z2TnHSguGooB+XOvNGuMtFL8IhlQAFhRxKFpoy25waTl2Vp6RLlqekBeHPC7XdSD+v
XKTrMNKp0S/kFBNSEHCDmujQjknwuzuhHbng4r3LaMrtkYRG6Ty0k/mMSHf3fcwzd2Os174ifRAe
x1QZeENIG29GDEWh58iCWeL+bTaDgp8VdXjAqq/a2OPXQgHg0yi8kdqDPVovmDkqAWoGqXg0Ju8g
vDYnIVm5GybX2zi1Lk8TAB6gxbBsgiPBa2UdqVZ5FVM0y05LbaOk6wZoxS7tWVGFz01Q/by9Oq+N
C7Q1Lwja10SUptDraCLZVZ6flAFFVRW9SYwrkQ3rBj3amMJrK/NlKGnJpF3oIKoaifsOEe7DDAw1
PwztkNkb58i1GQTGaoG35bqx5dKJozWejsxvjpDdGH6i0ND82SHP4etKOz1pyWBvfLHLPAQHHmQT
BCyZ9qo8h4uShFA+mMMKocmDAkweFdSgedd6aviLFG95a/TDcK7iztrQ7bs6pXQkAG6w/IBZrdfK
ZMTJ1CusysbrnVfGFCM4Mo0E+hc+nVBZgTYK5pq++zrOUihWZKEsghVQizq5E4BD7ZJ5Yx7FAljn
cyx4EJni9QezQt7OTVVSgM3RSuftph2MFtnBmZ3/QdMajdJDqz3luChvKZldm0OgR2Sp5ED0raX9
hhSpBZPYzk6aAoSyoZF5bHhCf7p/n9GQoNHPm51kVdpnGV5ABhWOjBr30P5ujdmU/R6FAJXeUW1H
yex2tGs7AOgulS60xMD5SdcbO0Ct48jNTqOtZ59RpcgeUs9q/CAo268ItOqn2/GkU4R2v9hnaLNB
QxF1dWlrO0WkTeSsGldbZx0Shb5L2MTOvvfSO/11n0NRqOQEFm8nHhnrpdjkOcp8QIjOxtTPh3nI
cqRfEP++PSBpURCFZiy1G15IjOmiKmUhAWxFId5wA0oIxybUol0HPnnjM12NAmLgL2oloNr1WKJY
U6s0dNWzkwa9P9dgdIwOg7HbY3kmRbzYV8+DEQpJFF5JRLANXYeZl8XUgmFSz/Rmw8nPms6M/0SO
WS+eionXzslZ0tJ8B215wKessarKH5R4aI4A36Pxbab2dfRQIWzrPoRg6iosqoNIQdc3rwWkXudi
/4LEbZof1cGz+QeGYnEOSQt9Ym+1APc2BnRt2oB1UcZjJ1FSkPZSMulAu4Z2PscoD3/Re294MtwC
NYrb83a5qB0TaIMmmtkiA5YOvZCcLuvmfj47gVL4Ksn1QatSd2+E9bJxY10NJaDoHhVqHiriz1+k
o3yWIC46RqSZeJ7m1Ti/j/JKe3ZXeHd7VFcmj64Ca03wryGHSpNnIlfv5C1JmYofxX6ea7RWBjfc
WNlXBkQ7hgtDp97OmKQlF2dzyM0+T+euFEobDUrI3E04F81d/vH2gC5DkaE8u5BSEOeElebOwrUF
keugPnM06G+yTNW+J95kPIEeUTay3muhED6B7QHQTxwQ68/kzfFEnc9ozq1Tzw/WiGlRN1j9Sau2
VKWkq5AtK04d0TdjjbMKpQOVVCnSk76pz7qOjcQuDXPF3ikN3j64BAVl7mPLFJU+5UD02++eTzAB
GtQI6hIUBKRBgutxrZ4tf64B+DwC8OqOmBc5fh57wUYo6ZoSoxSUwr8QW/ybdE2FrqlAO7abc1Mo
+UPrZN5DpxXFPu/zYT/0qn1fukQ8hFGokfLABJh+0ZAEq2SNfWnmZ+pT+WObleYxVO686f8Kwjd7
phwbNLrWi2RM8xw51CU/F8ArsBEcncNM4faRydjCBFyuR7pMoh/J3D0XEdehlKyP1QHvvLPeIVKC
HDxWCU0QHooSffd7VwU5klDuEBhtek/SqFKjmdQxGPNzb1u/jKXRH8LaDg9h1ZkbucTloqAPRH39
b7aFfHR4s15m9Ojq8wh8+I/cMQvMVnS7n31Va5Po/CwhtXFcXYvJgif3FLWwC8LwEsRABS2rOodL
1H+C79EektyI/TCp4u8FpMeNeFc+HM9Vjw4hntcUoqU9Flqlqi4KFqOTZ2bKLtcrh5IllhQ4AmZq
9eftb3dldELVDUS6xSMP9OB6mQzTSNYbJc25ypT8REkS9z9X+xJMyiOKRJV/O9qVsSF1IE4vBiYa
8utodjyalbH05blVcVH1q77QmqNZZU34MIZWp22EE3/dOrkBfSOA+KKBLTQc1uHcvgUPiaMk6q7Z
9AmGgLEbq6bYuGSuTCHUC54noPT4d1muZJzNLgm7oD9HTun5GrUwkqDKOnWQ1R7TPg/vvqUFYIMb
RthDg/kWk/wiITABZalzHw7nOMEiMOSRcrZwkNq4z67M3TODip2N+TQNgXUUZyxKQ5/a4TwlQ+hH
udc+JrYXP9xeEJd3mYdHOEcUb0fWu0xhTUw31mMlHc4KNhZf1IUqEbYqNowPGg9D27avlRk3m9tB
L4bGmqALi/E1un9Q86UdRtMN86KSoY2NZnyMdSN619TOt/uDCC1qnnTkoXyv9fyFsxt3sFOGM37P
7sOc4MxRpFF1uD8KDuvku/QcKSBKtyRdihlTq3k4u2kJWidHv9D0MEi+HeVi24pNRH+XGhCFE0NW
aO6i0elLVxvOXj47b8MoLk4BuvhvMWgN7/82VCzIcBwhoHCxuJNI6es8bcazMiqtfla9vJsO0RzN
40YGf2UR8N6hUM73p90gl147Uxn58sV4ZpuZHx283XaG0k+fb8/clSj0rQX5AWwBOa+0i0ovr6Ou
YalZUzh3+3rq+0cwgRTK74zD6ca9yMxR4AUWJK029N2GjqtkOses7QOPxwmPq6rZOE8v1gFROOWg
fqGIQPlMGg1VRhy0jEY9azNWmMvY4gU54LODs/BWv/9qKDYpSTvsrwuwTBIa/TxrmXq250bPhfXU
QJLLByLhjZquP96eP7FPVjcFourUliiT6aS3EIPWu3VaysKBqK2eGyVIYPX3yvdh7M1PXR5HfkRS
8h7Y0ASAM/jVBKb3eDv6lcGSX0BRxGWCxSJfi9WkFJPj1eo5jjTzyS4d7ylED2QfG3G9cXlcHLgM
lCY7mws8DYLk0oGR4DDdO2mrntU5WvbCKQV0FX3EdDw6Tv5qyTe5nhdbgE4U7zz0mbmvkOeTLuHY
KHPU3CmXNE0/1Ttb0X649DTv1NbElgUpbqhPBg9lmr7yfaXORpKwDdSzYlQxTsvY82mliqNx5bQb
l9bl5wKvwGLR6c7yb66UMyWVB4i8z7SzWhRYpOLYdywqp9wbVa/e+/gXQvXkLwjWUMqFB7Rel5By
FgXrt+AcwFytd7E6WUcVP9FdgLrKnZhMMYXiRU5rSDC2qNmtg0Gm5Pj3koCHuRL/aYMCPxt63Z9u
L/bL9cB9z54G60rjlUbUOkqDVbGZB6lzTuOxOPaVnu6WgBbY7SiX6xwGAIAcWKro0WCBtI7iKq0N
7zK1z0odl34KoLbb2WPqHgtgJI9BDw+egsGysTKujI3nsUkziHRTUP7WUYsw7FLaAc7ZqIxxx+op
T4pZzRtju0g4uUfoXIgA1FT5bOsog6lF3Qgz9mzUhn60jTp6n1DQPYeG4rxyQ6O8904mw6ARKfgN
wP24ztbxIgoaBVlB+2QgnPSUIg6+x4Q9+3r7i13sKu5HDgrgZAgzkjBJUYKgGFGejIiShsH3bsaT
18ub8dXUL+PGBK4/E/tJEKUZB91/gc+Xa6sgiAJ11LTer1ywWjvPnkBUTMjwbOl/rMf0VyC4WDCk
oUHyv9KXGouA18EyDn4DeseHz4w9G87lr+KSIug90/dfoXiFOLg/iMx2/ZGMMIkAN83IWXcGUjRG
+7YEHf8BfeGNZPDa5In+I3ImrHJXFmQOW3jPYP4YU0cVf/SET9tsbIGRRM3gvy/kv4bD04BOP7kg
17I0nKiiI4KaGfpZnRk+hZNp+UpstLgoa/Ye29jgvV2iyNup/cfb8yiWmRSY9zAXlTB24J0lLcO6
jJdEn6LRDzWox1Y3RCSGXaWeVHtqcE+t1YegUzU/5CY/2JkZbry7riwZkQCzZpCJFnyf9XesMVNP
FrzU/a5QCgiKabrHN2M+50WVPN4eqoQOfJ5k6r2iW8KWs7g617EqxWyMOKtQIC4aODCB7p2UohlO
Bir1B6TKll2PE+nTlHgqYp+Fg2JUDkHH7ZydpU3lQ5/HLZLPqfPp9g+7ssQQzaHACIWR/r1c+4vS
ZjHGIWEOukI7IgqBZuZQbIFxJcTmX8N/1uahtAPoTf7UGt5pqVv0o282XXEuglR9Y+K5jAxFGxzS
0Uh3IegSFCZBziht1RxDT0+OidN0H26Pd32g//1DhEALlUcUwuVX8JQqXRvmQhccidNd5rnKU52l
2kGBzugPQEU3tvC1NYYaBkcg7QSIuNJ3DxtEaEcK1r4dw4f1QhpxvVZi9esVW3J7l6EEupPkD4sU
WFdyTtEui6ZMmsHQrJFed5Z6n3OMDI+Jp7dbMuTXY9GUE2oItNrFn78ojFhaOSfRhAJLYta8tVrF
GXdGGlevQqcbPt/+ZM+cgPU5wcBoMZKWiUq83CsZu17VwixCcRrbXACGQxP2b2a11UY/ipzO+Dqn
rv1OXQJs4K3RTfcWJhM1drHeUqF4Huo8mfS0JE+56ykoFhMWOyQGGu4l3NZyIwLtC7sCdzz6GLan
790sG46R541vb4//cosSBWqNQOazbuUomZkrTecR5f9xdl7NchtJFv5FiIA3r0B34xry0lMUXxCU
gwcK3vz6/Yra2GWjERfRmhlpHhRidlUlsrIyzzm5VuXwZDDW1Beq15/+gxWKAPIWADznbYJx7sSj
RJjNKAF7/1TmUASeOWcH2cBmdtLPHQOaR/EEHhJ5r72x0nKnCEQhl4s3ZYPwmZWSMN1X1Gvvz0aH
YKMjOnv2awDT4myqEulTCCNuEd7Qm+5ZWxa9PA1qkpvvyUWbBcq1kraPHVAW5pFqY3dUW9pxdAPd
FeaowDWigrVJM0dEcJkYYMyXcnYhnNo6JPrp9yw1poNAsXPKJC2oxoPMJAXc9iuMSRWF6UYzqUut
+KLscqapM/L59VO+DX/UlXBXasKwIvigrr/bSWtmu8vbBdkKvpN2rZ8ctXxGBXT1AfAfiOY5/GGb
75b0z+WrlVBz5hJeG4vLmYRc2MsFiYMycAZXZwiea6xny1qy51y34kvejenvry9xMyFB+pjE8zLI
QvZxeZVsrvUxg7ww0MW/NH0d/RMlVt+FUGjGzK+9RvN+5/KZvqZKXDjPdToNsZ85Y65dvE5LEWq0
Y/MvxdMXMxiKpVoYYVsY0UvWOm52VhWz688azMzY17RkUP52B319Q4Op+NqvTd4/mcz5bR9Kq5qi
c6OW7rNeKuhnilYx6jCNdPvrmkVK58/TlOjvSiHWjvb+mqQXcE2WeNCHxa4+lZGY7KdhFkusnY05
L/9WTWYTh1FpCMHXYaVLe/Bl3rofwxxJAUgyKXffSCdk+jra0aoZF9VZq4dkLRs5B329O8jwEAC8
BFacRy96MNcekZh5Njv64ly0Us1f6pEB2LUqzIfXPUD61bXfkTRDBGb6ETgmWEDXVvqm1QqIbc6l
VkT53ixnplYr8fKS5Etyatsx+T1Kc6YyjOMRP33HsgRmAWCirsolvKna1VnhAGS33YupjQ/2bKb+
Iow/rC56NPPqZY5slNWZ/HnnNcR4BKZAcBcxX4fa/hY6pVWuPld2a10Y8aGf1mleLmmjqQdWtpEQ
K6AweN8jjQbmeVvKjwldMX1O66KhLOArKEf/0Q+lR0PaSu56BSMXJE0hKYE1+bctFn4RbZ2N1F8u
ai5QyS7m8duSuev3191kGwuxQrGHEjspjOFRzb12k3iASmKornXJutayGQ+ztp+jemLqddPN3g/X
EuoR5XlnDyXADWIitRKKWpvQNBWO5y52YZMwrJM/pG12mQgzZwAuR9CpPVOg3EDeU9gFDbb51Ea7
ajVnwRQyxIOfrfoYZKob+0m23gdz+3lclC2o5DJ4ARzBNqe24hX0ztrbl2SeGSaBZvV39Hwbv7fn
6P201s6dlxgHRw+cCGLzN6oy8mB/ST7XqrCEJrEQuckMybgxqTdp+cLsk7Y7MTpT+w/2SLxoSpNW
U4Tc2AOVrhUR2gOXJkudN1ipGEeyitB2huVcakr1+XXH3Dk6nuMQF5GcJdvdcmRNsM3ENuzxbq1+
q5tieEQQbPm9dcWRDtjNu1TuJcUz3gw/obpb4TdtatMRplp0gTjXfhODiJhUWzhD2X+DolS4H3vT
bS3fBbKoPyRaN2s++n3e9GjBk3muuTLGQKhFop70KjMh56RqWx/E8+3dRB2MFyo+RGNMKhZs4rlJ
4Ug0puJcUmstTuaw9Kdy6v5+fdP3jNCeggVGgsQzapOZopFAiyzuCN2ZN54QK1OgPvRHtRb5p/x6
NcmlyFoLo6JkwXRrZYlFkZWj4V2KZeoeGS2DRH0yqOcZoej3Sx3Fj+aK8p4z6PEnZ0RP7N5FcidS
m6IdwTWMEML1l5NnQowFA6jDbOINmseGdkHq74/Xjez4FN4pb16aH8Sf7f0r1sKta2+Ow1RZZK7D
JLbYL+h2pqd2WL0fWtRCZx6n3tM+wp9RpQQ9/NHllLkqjJO4dpnU1E+Z17+ZG3342xmMKTv4pm+P
m74acZESHpyFG0FnJUW4ejClvu6MAoWRlVY4tKW48+mGzzDaUiak/B85ySbeN5FZG+laJGHSp02g
dkVCKTyp7z5VrNAlJOOQ08G2bR8a+IuzMN8qNFyUsO05QwqWuuF/2DGKZHKiGr0Jnr7XvlNOxSIg
wSdhSUGcvzVuMBv9Efno5lyolWjkiDYZBnFp27IYZy9C2KnFiual5w78b4CyRHnvWviTpQw8JRmo
9TfyqzBNE5FlShIqhR09uYOnfG/6pf7x+ofwMzBdfe0/zdAqk8RtjU7g9ZatimHPQxdloTqW9j+r
N1vrF91JhOWTcMTvm8gr2ie07Vb1TSZM9291yTt7IhNxkB8p+hSqfz+DpPxjrBtXv8Seln8SmWmX
wVg649s4ntf+yUiqKfNXa7WScASDnQaLyGIE14wq1XxVjYcPnTvE96n2c+mzNmRUgJm78IkBAF+v
TVYm7YgnE2trNL8yzfo5r7L1Salz/d7ME1O03NFr0GC0ArO7NqXmmSZsxL0RirFTnsa98FPaKH7m
pfmBY2yfrKyKSrAEEFBal1Pgr01VmWNPU+el4dhAvkl451mj9Qfh+ONS2e8HwzqIlTdXPZ0zWXuV
s8YRGNk+iJQmAbRqooVgZbCM1qlf33ZF5PqybXt53Rt3viwSTgn8IfckC93sYuYhU5vlTRaKXC9C
T22nk5Ub1Yf/YAXem046IR9Bm6S6NU1exHqfhYqWm4FRocLraF107wOBbQMeSEWMkgmS23Jbf8kA
jblfRiWjPJXy+jtPkzYFGezdA7/bvuZwBtmaIBOTbFKc/NqKNVtNk6ZaFo4OYagxK/O5LUqt8z1T
6SBUW93496JZsJmrsj2oYuydFnal2LX8xLY1z7qcYmQbsc3rpzl5k76clLqxDzogu1ZogMgCDb2s
LdWzbqa6URUng4efWKc6GYGarF1z8FHtWqHLQG2LrIM62vU+FoURr2MJQTwvIVU7K2Mc1FX17r0F
yWJpI0EEoVhMkrVJ4PJ26EctKSDxr0ry4JUDL/Cu+PK6e8uIvYnoBHKwZqCWGeu0NTKlprGMa1OE
fTNEp2alGtMbDObyQQWlF0e0R7NfbwMEVRk0c2yCBM/u7dveKccIQgjFIyvpx3frsBgnBqk1f9l5
cRCKbpZGEkTBBBAdrUaYdPIUf/mmptg2J7XV81CblU59NqdBy/wqTmb7wdTpF7+ZqxGeyZ37iVEa
CORHtGQYQ7C5ReJBFUgUEJTcJp5PizpNocsYyw9N31tsLafw5+sGb/ZTGqQIBZQEtj1P1utVGsw+
iqJkyMJi1oV3jhIH5FGdOG7Yo8F6BK3a21M5iwIsDn1p+sXX1khk49RRF6yJZPF1bey/MPnW/YMQ
bbyNFLspT68vb9eg7BT/fJDfUCN6G/ZKbBI2ynZu3iqRpn1QgKH/EC2Pci0uy4MEd88etAhe4TQN
HMrX1wvsqSDnK3igsFqWrAnsWRmNU9/H2UM5OdGHuZmKx9dXeHuAlIZ4W5CJ8kGwzmuLcVQUiCxF
qKZVK13hiHZizuzHd8pyODbidnGYQt/ShqJOqXzbGO9iaFzFbFShw0E9UhgTXy0npW2Rj3FUPWiL
EPeWYaFFIPsHI0jitmF9bFdH5Sk1yx7Q57DE1E68L8DluoND29lCSVZgBCPXJ+uS//yXLz13W31O
6SOFs8aD2ldElL4fuew+wxpf/3n9uG5iPwsCowP/iKCJCMQmqkAKaiCEl3VIY8cMUAbW7VPbeMrR
sD39JnOThiRMG5w23rjdOVNJRh3vEwjyFtmnyU67LohWN50fSIedN9Myeblfu2nTPVVu2sUvhLr4
i3BSdwH80jTvBjs3hj9GO6M+GxWxZfimCpXJr1H4it6JrIKnVSTt/BVUDgL86TTH6xOUvNV4WqhX
2X4aj611HhpN+167w5BUPgWA2UOgzpzqeyvp0lF49KGARE5HJ2dzhl61rkvRuRDGZ7pmYx5pb0WW
rl9eP72bDGhjRX4hv3gKUCc0A3Oj5PS87EQW5AZ1OeiXsSzzs5v1BfuaiM9Vc6i7JwPH1UUrLXOS
XA0AYSkjXFsWQCk6RoHxIVRK+mD0zXyO9KEJtFnYH91OWx4aLU4/u7HOO2hETMR/feW79iHMkQBC
3r1RmhVmPCmNVlRh1SXM8GO0yvdEyeegFErxIjo9CazcRBtIGb2vKdf+ARjx9rORlSJeVVzIUEW3
hYMBBIm9VjmfaJS7j7Yxru+GnDTj9UVuKKlSlx8ADlM3keMzJLJ9c76dV9CAK8guXEfO8lZRUbX8
NF0645FGq1h8O9eV8c9kMJTYV2tnLR95lTbak2DShurX2uTCMFXsBOkeK1eyIDf1uQwEek2O3znO
LCQdSk2DqTCz1O+8arEfLWWosufByFv7wF2l0187jbxludeJbrzrtz1UdsitSlA2VILH2l+KwkGx
cfjM6Iz1/PrO3V4Nstgt4xkBR0dq/No923xqkXIASjmaq6WhIroob+rKrMJGRMI30INZD85qb20Q
rqkiUGMHPb0JpFo+uescEUiXOi7Oa5Z+9loFuSI9OcJb7PgeJR45uxwoCVWYzUNxhjI18Hirwzhr
6vM4mepFFePRXJrb0EIRidwIABjjZemsX++gvgp3HRJDhL0X/c5NPwbmqJ2Jo2rQAZEK9Fp5vzTm
Qfawc27S1ZlTA4mOSvLGat7FAk3LWSA/uaQIVulL0DZjHZhrGZ/H1RBfX/eTnb28srcJY+W6JICH
JxHmTqc+rsao+SPv2oMsesc3GN5KTgQdgSR6642DSwKUTYsIq6bx0hNjC1Dg6mvVODlZ5oSvL2ln
C+ngEpSQcIOMtR38VCdozjNCQIQM3AG1Nk//MITpa1pVf6999Mfrtna2j+BP84pQCN1vmz8zQlGJ
8oosiwnObRDXSn0qTe8od7i1AlGO2oiEwbl49+Z9WkHEdzPw+WHhOZ3fzWWv+Ggg1vfChdgvMkaE
7yRsimxFfhK/3KZjVuauI7Az6p3mN/aqPdhxYZxe37NbZ6Ai8hPYizwD37D8579Y6RIEtt1q7dH5
XvQ4iGauzfNo6QwssdfSPSID3LoDjV9ZvcL3aFdtESX90GZDZ85DiFBgVfpu63bVAzlDkb5Eosnr
96LT2vsYt/Leks19WmCsE62vbR9DUR3GCGrqQpXYrk5umyqI8xgate/h6I683U6J7dJIKOlEU4CU
icIv20n/TKiNpqhh1CMdmURpehKl2z32ELLumgvCqkjmqHjTZ6I7Axln44c5zl7NVMVRZ2zmUx83
zUViJg8uko1mlDQDqYjBcVAqSJaRQbteUatFQ766zRoaU9X+ptkE+FCr4rQLknyKzfNQme23JTL1
Pg2irJ2WN7VWd0w5zsGvxge/5ubbo9hAJwr0KXQn2da9/jFm2UyKMcQMIhrWKoh6Rw0n1zjqUP8k
f11lBuAj5FsHH5UadFvtDRRaa1sFvhWOpZWv56534vYlM9e0OtGjYgBzaidF7w9TNivP4EE9lG9j
oeVvOopuKy++WRu0L2raMhsuXBenGeGG9IvyWz+o0OVdirbmp4rxauu5WdPJe05EDUGmaMDXi6bu
Zh4Dddyvp9zRG/27l67O1xa0KBM32wG5YqmPXy7PFNCrF6usqv5r6WYQhEd7EsIXld05ZyFEoz00
KkjG50HNtPw8jsIeXkpPgKxv6jGLg8Yyc9S/mkQXf9Vl1381is7s/DG2kjZssk4bfbdRYIwLoYEJ
CDwagU9LuvTdKaZ8V8FMMoX74DpLVHxY46S3SfOjxT5HWhv1XwY0YJ0TL6l0etuBPPAYQmwzd2u1
nL49V1WReafZmZSVUs68TA+jqSNixWQu/YvhravKV9Mn1vdGc5R/RA2k+1upirj8ERlRob4p3DZD
9Scaquiv12PirZdJbhvZPIkGuLAt+noW2twhYmuHndeJk91rMar9k3h43cp1SuMgS8vUGUYiSUVP
ND22glcaeglKG2cU14dCLT815VKL35TMy5AULdoVah2tHvOxG9cq+dGLTBxV066X+b8/gARYcs4k
dX8TQNAjJJYtQxHWoEye1KwTL9D2j1SG9qxI5Q1SMdAJAKmvP9k4V3IT4HwZDqb4Ya4LKhjGIZ1j
3wiwJmatAhbbhl0jx7usWud9K3IYD0bk6k88FqOj3ul1eP93y+j5Ay+gRccsq82dXBsoHCfMNg1z
urPBzJX5nKe653dpkx/knrtLkhAqHih0hLfFdjRmFSfppjKMHYOpblldoxbRxHEdH/jhriFuZFrv
vBVuapzzUtFTyhC5InhFZyWu4rc19OgPr3v7nhWJnqJWCT/+htEAXLlYmPeI6BnTrII+ycSlMpyj
USK7VugdMApZvkm2sGRoUl1lUIcJ07FMXqyYUbVMxqNHd3APXacx//oBwj8abwMyMxrc107dMEla
yxSVB1xpdKdSNZvxlJqmSIKYikPiozygHKXte2ujMgyO6SeMaSv4b3aNO+UC8cZO0dVgHtLpnKe5
ebn/nKjPSr1EsFngtK5XNlspaTwqsjRqkVpWdEpaU6UdjX/YMDz+3UBaIrJsw7hzXsfXZlYjr8HS
UrlsneHN4pRLoJge8+imT3rcf4Z18TyM5lNtWA/rsgA9NjLv4Ah3t5MeCZ4PXghu4PUvyLq5M0ou
0NAwyp7HHDKffaIcBfm9gIFUGKkavENwg5v0ulzdQfUKCkMFC74AmOpeRMNAndrOjsBZewvi0+LZ
g7QmqrabQGvpc4Z+b1uB1hG2P7S2489JfPc0DYnGJT2SPVuXT3nz3G+BHGcojuH5Xe5aQWJEaf9S
x8sQPSuLVf19vzeCDYKjDIaUm2qT7y05RNEqrdBFRR7RF2PavqFadETb3D2k/7eyBT9SzuPVAa0g
bMx6vKyaPp8La04DG1L7wdtb3qn/n1n+6/fUnanBQhq2ACVee51RVmhvm0Ud6qOjvZRp0wPQpsfk
d4I+fo2M/Sc+i6NZIXtWSWdl4wxFORoU11aLxcjXNFeqUBgapdh+7rPucz0W61feeN73BU2p1p8H
VWv+Q9Qni6Z2Ix8SJBnXhjGTKxwa55cVQ5AypWj0B7K/+97K/24rjyC4F7LBDyTj2o6X5GtPJlmH
bZMupyKPuzOzrIeDw9uNWoQLSuh8yQh4br5mBnzmimOMcIezUns/gNI+A7Jvgsbr7M9KGS/BnE7q
YyGU6XczQSq4Xscl7AG/HPyS3QP95Yds3ShRG0aYoiVdLuO3OJ5KX/GUj7nS/tbnE0SZdP56/4eI
bjUSUrD++M9m5QSDMcOB6tAUTXKaOnX0ra45Gky6F8IkdYs8ESw+uc/1MUZp0thgdbl8TGdmHHn+
O8+lNHx9KXtf+69GNj5pM9vQzqqYHrmeRufJXLpAQ8X0oXW05i7gyb9uKWu+UlYfgc0toouxuWlq
awQWw1bozbld7ht6lP39+oJ+bss2qPxqRnrLL0WH2GwioRWyvDxMP7TVDoD4f/LU9LujdudGid/0
3fAumXs/0vuXwphOlfJPbR/J2u7uq0yGJD6SW3XjIray6EhI1OQnyxQ9A4utH7UxF0/D2B9Jwkn3
3i6Yx78kbSCzBE/8esHqUFsAulXYXkb/j2qMip+p46NWzV+zJjnCfu4aAwHABBr6HyBUr41pNgTb
pE2qcHWaLvM9CFfN46RAfAnGLNXHhywnLztIyvc2k/ySPiiUBjAqm4eG045u34pFyi6va+C4sx50
5RKf40m9j3P/r5PK2xzwkCpxy5vYmfSFLsyRiQblLDqGdq/10AaWU03J5XU/3V2TA2+Ikgp98u2a
FpsScGFlskuV9h86czJgMtR1sBhLexAf9wKJnCZICZWyH7fC9ZlFjaMnjB2uwp7SjW9UsXKhd20d
tN32FsTdpgG6ImRxqV9baROvH2e9q8J8JGEe5zkJ0nFoz12p3NfP+feQkPMHKofCCXXazSFlSHAW
9SoqQI1NZfoxWOE5iMeGQSj6bDKI4vWj2tk/No3y5U+UMBt5vTI1b5LEcIcqNPOImL/Q+HAncz14
4u7sHy9CiZTHIXgcyi/vl7ilTevkuEzDYtQDAma+NQAzf+wG5M0CtZ3zow9Z/uhN1EBzEVIAZT3J
KNtEjXlMrDJdxyxc87hQ3qKFLwkucd6KwG4io3iphWcXD03u2O0DmF+3u//mQcKST4wuBXFy23iJ
rWFJMh34i1ouw/u+XebHVHFcaHyq9vXuA+Qh8LNSQQMB0Pr11lagsnSFmc5hY2ll8thUVv0bsSM5
Guq6c4SMmKLvTQkLosC2UjpZXWk4uQbCbWEutYPwfei2thFkcXykiLzjk5ji9Ss5LhSAN0sqNKhQ
aWEW4axbrGicywdoA3ePwpXlbnpqiI7y0r4BDJW6XZtzi5WsEACnc8MKmO54H3365+eMFTJWiwog
XejN52wOcytHn2CFqYd/MnK9BCAQOf+87gR7h4P4JxcI7Vne2huHzwZ7UHsFkfSo9LJPDKZxDYgV
7fBYKEt8kOnL3d98XCRt5IbYoWa+RaAu5HPDNKVFOFqdeJNULW/cmpO8NN4YnXuNp6FheNV9ygI/
N9KWI8slzVBy5DYbOTlyylaaM3ehyKagy0QWVDQqAjjY0+n13dx0Qv7XFpZkMVPODdiEq8aoqm7M
ooJHhvaHoiVMfRL2j7Fqv7lT6fgrIzRetMA8uGR23J7yLOABdpXgv1UdBRGVZsMyU56rRuey2ooU
Fmqdg0xV/vab4yPhAMzuMeZnWwv2koFa9dgWYYqsOHhbaF2Ttz6mEwU0A1Go+4svzD2D/0F5Ha/Z
FoWdwRlpEIIeVRO3fu+UtpkGiMZ68/n1M9vbPHzy51wr2H/bSv7EYDLw8jXDCZR48JnxVz8yl6k/
iOtHVjZVCkU1Z9ohgJpUURsPkN/yZ8POp7v6ff+6n6yVkQRImWJ1E//KpIPmb1WEWsFbOu+g1abW
0B14+U7MkJH8/6xsbv7RnvnpWkHMAKMcoMZpB9k8lWc9Xu8cCkADhFBBDYRWC+hCKvfXd9S4VKns
zBphVs9U7uPG+VoZs/vnvS7A04jsVgqZwhLaAhDE2CcIfXZ6GJe4QLYa3TnN0qM4tBMcICExuxpY
Oa0BShHXi6naASqwktKNVU2/Upb3dgHvs297KI7gOfTsrWPmD51dhmhcHWRrtx8vMhD0K2lWgscG
onltW4mTmsmlihEWzHAYLjmTFb4apZKaAWPQqqeozGPrwE1uXR6YOZQe8AnMF6G8c21SNweeXzEm
YUP1D+D75nO5Jv1BgvjzHrwOSxKcgJPAsKRDtvV518viwdPTJvSajOGMnszKgiIeujxM0OVJTkDW
ijacwbpkYZ8NQ3sy8iFqEXYxigxN4VhZfDWZi/6pLpCNekjGOld9s9fz9sEEjRifmc/beX7q5GP7
nKVq8yOtl/qfEbhueYqVmX+/ZBBD55P/tkuQtFWSIHqpGVJwQy+6i1dlbX7uaiP/U1hM3DxA32q3
FyuUbKRDYWLK2ULbiuFA6gb4TZZ66NZlAZ3pOn5UGqtnHjTQ6fiUM5dxCpp1St/1hqj7YJrW9XOU
g+Q7kRbEDGXUpiI7ZUaV96euGQawqmYRa8/RWDtpoJdGfyRFdhtF5I9GfJxsQAXOK93nl8zeVCAy
xpFHRRWw63OXTKlfjWNyUbXhiIN164mYwj3IAEir1W3pz+qZH1r1gBIdoxGnYliHoB3L9uB+3Lci
+YwW8BVt2/gr6kkRc6vUoV30IgT70b8kkTgSTdi1AhOKZx7sCu6t623zRkDJZurWYRGX3psF8cQL
g4KiA6GV3cORQt/QbslktmsxMvSA2pW1oLi4BHVdJQE95tUvqfGdXg++u87LsHYCPM8d2g/XCyrc
pmqGFfRX2hftW6aZaJ86EEDn2JqWEGiJEaRpd0Qqu33n4RHUMeheca8wauTaqCgb0KgOuM5xmvVP
NpfzQ9fV8Qu8Ys+PVaW7DDU9SM9RrIfXl7tTIObJLEMwkEEkZbaF9gZEmBIxLz7UIR6Ih7yr8zig
/U0tZeqb7ptpRdbvZcIX8zCNKoiZpYgy+zyvauMEHS0I+yABur0aJJIFXQrtp2bdNj/uTSeZAcHW
odbOhe6XXsSYWa3qv1AoKy6TKObvr2/BkcHNmwO+cqRnFc6lOvmHYaysd3E0jR9VK19e4uhIKW7X
GvhdV8KuIWBKV/8lzgg9stp2YHlJXvUfwacOH0y1sj+P6nCOimk4ON+975OxP/iz7GTTZrs2p61m
UlUJYc0d6+i3jkllwZSn40HGsvd9khSZksWFNM1W9UrNFsONVMKMRpfwnCJC9ymfje7tMivxt/tP
C6KRSsIHKYAH6fWColSYjDR0MdWK6S+vdasHJVE9nw13Q3eOywMG4d7SpEaq1EGTt5nc4F/Oy0Om
dGnipg5FaRdvReToQVXUxllTM+sgd9hzDYmtoXhKUgaY59qUkkajYrnU3hO6GgMjDiFUh0PpeLMv
vNGJn9Ra8bKD23rPQahHk67IganuNqVN0B2Dfk57rzTGrvPb0mnF86Sqy5Hox97qSDIIqQaIfzTM
N6srl2kBwC5CUIBlkNtx/NlK1OKkQGQ/K+DJDxa2a48GrE1AJY12NgeH8GUTjTofWkstFa0nna4X
IzYA2DIJ8GlZxuU+Mpx87nCb45dM70ZIBRLe9QqTZZ0Xr5KuyYwlP2q8xWfAyJ+DvXwZGM99dwrN
YUnJQMTzpGjBpo4A/Q0u/NQ14biiTBI47WydRm9x/rKU3P0yQ1p4//qXd/slYFA2LEGpQAjYfnkI
pwh2MmtDo1PMs9mp3cdOTO0pmeIjhP7t2VFuJFUHM0nbGbXg6520jc4kJFsiFKCjPkXF3OfoSqlm
7evciI9OnrVHMN/b7wAiDtg2eH50Z0D6XptsWmRJ0obDs5U8PVuzmZ/WeTUOqgh7e0hdi1odY2cp
Cm6skMmrTpIBz4+ZNTWGClJWP8pGcddTZBjZwYHtLYmJVUAf5NhB2ujXS6qsshhHup9hUkVOECX1
fGq9/D4tq3+9/lcrm+/MsZOxzaBuh0bfJ6fKTI1TNudHdKXbtAxAGURTSVmXxMjNtzWDZAUzPOPt
RpM95ouu/TZoKdR4OCofFgUENqCfaD6IIbs7CL/hJ/EOPMwmZiUToH2lqJowruum8bXRsofAipky
f7r/20Kl9/8MbUJ/bcRGbvZlE5Z9VDzVnaWch7Qev3og9w9c8DbXZCd5EZBhoQkGafHaK5whB+U+
2iK0Fi0pz3UO7W/WOvNUaQq9GdMd3MtQmHnojOWRpvnuKcJN5vHP/yhyXNu2R4Z5oi7dhFVqPZaG
+ncM1xv9nD5sUApL4+nH69u6e36/2Nt8AcPgeGvaYM+OxHBiQMzi53qUHETiXSvUFWATgfGmpnK9
qrGq+a/D4Y0oZwXUkQcQfCgPvb6WvdABioEDAytFZ1f+il8SESdddaMQJhyYaogf6BYSqmJt/NRS
ffv0uqm9Bf1qahOlBrQcl9LGRRg4lFmBAXJjCMrGjD7/BzsIB5ENk2GBTr1ekma1DjimoQkLHua/
A7DMbZiIUXIkHLx3nZB6SCapbE1vZzcx6QNqikmIUutm+VMZloLaXQEvVrUbJ1TaxTgKV3uHJSUU
0Dgj14dIdL2yGNJBMeq4hMsI4gejaq0H4PHzs97p1sfXN3FncVLLhS2Ep0IE2eQBThoZjGue27A2
BeRGTR27NwKt7exEn7n/s6mj/v5eK40zqdfgmnJM2xbXOahpQY8I3F5ZzvaPapnRGGXGXpUchKqd
EiXpFIg9mTPyFNo+xh2V0RimOVehkg/eR03Y6bmF4fxsqk30BqyB+zXvmuxizrYbArvzvlqLkjoH
v2LnLCkF8DamwsE7avu4iQ1jAd8K7NIG/e8jilpflpHBRb4SOfPdrw0W/P+2ttTEKrIzp041dnYy
lGDxcps8sq+DtbWOGJ67y/rZOZGo45t5lijXdE6edPAtC+qhrdV3j3qcRl+kctTBqnbiCWPTZBub
+EhKvgmQRr0OxZotdTikekMKF9UfZ+Eld3cbmDXyi5XN5ZIO1uKk5UAFb8jsh9mp52+VMroHn9vu
WvBFWkGg9lE9v/6y59XJDTNnLZYzIqTpRsZ5cMSRjPGe50OBBkyD0ztUIzeh0Sw5GqHjdOY4fF4s
pf2g09yl95D4gz09Ne10mVBD9zVbCVaj7e8uG1DPM8AqkeaDTN9eNm1XtlBm8EOlGJkQk4rJO5nF
II6Uc3aCFxkdZAv5pkB0ZhMnpx75ZLcD2Qb+Kwk9d23ORae6Pshx4zFqi/sHjCNmzhNG0s5NHtlb
eyNFZoizFbhtLf8hhxF8hDV1ND9jx0eurGwOT4Xl1bZ2VIXJGInzMIkx6Mv2n9fj/p4R9HIg7lHZ
oc+6+aiGYlasOnaqUG8i/U2ljvYZZyjuriIDtAJVI7mjkG62DfmmZHZCURHqNZAoz2PRJ2+sYbYP
Eo6dnBSoOUfC44ti8nY0UbSudkpBEWw9RIk/8iwbv2l64X0f4Qi2H53aUFomKeTuM5nt5IWvb+Se
DzJTCogXHQtenRufiMzRYcQuxPPCM56rNYqh988vuj58gxRYHBjbOzV4WAiuYAkp402QcqwqA5oH
KjUtc/Fcokn0VHVadqTstRPcqV5LaUbE7gG9b5J8mFOjSMaMImqVLN+nVjGDRi3yU6Km3v1vJMpG
HB34ODpsW+CV540DM8Bw9nqNy+/Qf7TH0rLF+fVD2lsQfHayKfomVFc2mbxSWkWZFUjVaL2uvImm
1jpN6Iy+lIMb35/Ok5LK8WlSjg8wynWEb4RGGdHAlNnUJUKs5XpaofseZBWyhHHdJ6TaRv0X3p4E
7pibEkeCEHOVRF4FycydTrOXBqPh+IgnvbOd9m9e1ZlP99fwvaW4H8ogTcOiJ7WStaPNXnpMfdYS
wYmJrmuDVhv178oQH83L3vP0X61stjFGpGwtWhZYzIxi8pvUTJ/NrIwPqve7+0h6iPaUDE/W5j6u
mgVggMgpmlZiAl6gLq0/FSK+pMkwv0c1J3mx6dg8Fd5I3mjag3vgmTuxS5bzqa5L/dMboZreHrQl
SSBwzXnqva1jLTuPqqJ+WNrJflulkEddp3ZC/mXviFu881GASaGwjSS6nFO/Sf2T1CmSDvl9JCac
9kWHNPat1Gbre53ad05ak7VNoqNUpZaTu9jt64+iVaymYRIFmFFknc7poNcvKtOSv7z+le/4zJWV
Tdjq4jwxtBwQ7IqeF3MLm9h6sD3Rxpf/YIfgS7yC0gWK63o1zEUau7xhNeVk9b4B6aP10c5fjmot
ewdEyxL8FUcE2GvzpQmh1u5Moycc+vqMvKx5dqfsN/jS96OGaPOS2EjEELCR7RQeTV81nAFDaVLB
ze6adxFKUgcJ9t5qkEthjhZMIAmHvt41lzQgHVYoq4bKp9SL4Z292smpHLLlr9fPR3rTJjja5Gf8
RRGYx9/mfOpxGfW607DUjEE0wDYKDNQ+zvnQ90NQaG4lZ0iJ+fF1s3vuR21W4hil6uu2Bsxg14FY
kpZhxhQ339VEfjL10r3/fkHEEU052jzkvNs3XrF6eak4oNet/+HszHrkNpIt/IsIcF9eWXt1qyVL
lm3NCyFbY+77zl9/v2xd4IoLiqiLMTAPhjsqk5mRsZxzIkqjQ6mp/Tm0diOArbVQjgJPi4wENdPF
0UtasCla2aQX27c81yrb/FOv+fFOgW3D+1JOYawteqtCmGXhgRozYV5HI6w4SfcqjY1snAzIwX/5
cZsf/KC0v0qGz8CiwJfQziijPen6jTNJYVtFQ5IeCNUI8e9/qYpJ1STGlABoRy7MP6UtHLhY64aX
sdzVldjY0ZmpRZyYG06kRQEEULh/Fpoc1neNF3wnLNg2AkZJ5TkT/na+njZlgnlDtwhxk6QEy15/
72TfvD59znESlKVAKqFRtAwACqVWhfwqWZccAFTqeS0UovzTYytbn4YhZAyXpGkknqn5UrRUS20/
Yr/qxM9yJKQadNyMpHkNK6n/+tjW1rb95J1zqSDtLZKhUCv1uldIl5umpK/oCHqZ7Bdf/h9WaKIz
G0Rosiyb6aU0VgVgDA5bH9mWq+jopMajPP392MzGpQL4R/YNBBDyzpIWKzf6gNRdR6wbNeMnFJbM
tnRR5IKwqudmVbupHLTj0WnrsjzFQdC+dK3Xh8Pzfkrg2Oh6oAQGsnzhQYq6mIK8R4hyGvy/xyhU
3mwlTHfyy6210jHFDcLYBC23eFPSWgbfqPFwOa0WuEzTtA++1f1hGM1vgaq9alH3oWvUxo2VaQel
vHU8ecm4aKwP1M0i1ughUXdKmnKdC8M6ko7JJ7/JwYCXcbJzEzYX+Q74pucCLnqxSAj+U6GY8LE8
o/lRJsMxr63qbDneX5M1MYty+Ki12rdU3xPz3QhN33sSNAxEFr8Uwmlazy/jGNKZl9VlinaKP33T
SrX+YldSZX0JGjkyz8wPZRwhxYRx2nkcNneYZxQUNPUWUEZzB4AYCFMImLx5gV1iukAvpY7pAMyQ
M0Cg7Gmob2TxbCwIT9HbIjhZeJtQz+PS0oiFlVA2jqbM7Bs4R53m+jqpvRUbxl51esvniOshCgek
2ku4hhAQmpJeSBjmQq5hlIzumHqy1riP3cGmHZI1i/ibB325jVDQWiR8UMLsFIfRWWY3HZg0sTcr
dNsKTO73sQHUHOcfS28LjeUA9mVo6XSQjIJRh9Gg7NyELSvizhEM814TrS6sTHWQqw1HIpfk+JiE
hX+x9dj6/HjHtg7er1bEr/glKIjNmjZ7h6qnUzvRj7xAfMJxfP8/idfLz9dzUGMUI8ktYi1mq8xN
GanUFtRx+Tht7Rz7svCPE4Dd5/MVkOdc4/dZ0CsWt+zZSZ4ZbBsd3fiHWaSea+a29t/H27Z1hehk
wPTnH6pxi49D1SNgMAPuAuDMfyBYfmbcoHNIKqlzo2EPCbER4rMkSmGGCKpWqh0wAmQ7Qc/iMnb1
W2AX3gcpNcffeBDNLzAFAHlozw2nekcqEHczE4MeqkCOLY542heWZDJ54kJHqzwgI2S4RaBMB4E4
3rmzW6ujIgEazhGrXHY8AiXuSl9SeVzCtv0SKlWWIPZt+Kfam7w/GzRLT6iJPH27OIIQixxSCyzD
95kfxinqGDZsIU9n2XXxUYtT64AcePXsHcYKWTPcTuqXAiM7t0JJqZLHVk+vra0NyZtaMNThE7My
knwnAFldYwxReOBakcHAB1sEdVIHBrwOk+QKia6Cp6oHbhM6uRvF9d7rsfJLNopniFzAUhFEvWW2
VIeS2kemnVwjr3VsVyYsOVeDpj57wyiSvrPNUQ0Tgo/i2PzimOgmgXcvg/jK0QnuWW9434aoqdGW
zYzqECtmcXx8pddbSGWK+AbgJ5wz5P3mBoO2HoyhLaOrEQTVZ0eS+3+8sm9vsB+cHYz2GklM8xlY
E2PEyG3FNOC5rcwYGXAdVdFVGWD6aoPRv3Toj37sRrn9VuWazXjJ1nlxur5+yYomvuZ1Fn7ygSnt
LHr9MXGVMI6EUg7fcpkMoIBXe0aasug+be5yE+fnMIqUHSurK04FnyxAUErEZOllsaALBqNrCju8
VrIqIREy2J97pxsPfji1f1eDPH7K+0l+unYrrNJHBStOwZBrON9kGykSagdjeJXbsfrSavLwuaLK
/CxyDCvYYSwIYkfr+ovUR7w4hh5eS8TQDnHZtG5J0WJnB1fvjbAigjamdQlrC3dlm2mh+L0RXuPe
Sj9VWmB7buYEegLkvez/a+hARB9fh8XAIrwJJlGEJqfhlAqd3Pn2hWnXMiCYKXOTGivhH45UxR2z
9SpN+yhROZ6u9lRo6UGLjHQ6tFZnfx90s/KO9FNk7yQXcdW8qPT9pYvGJ0bvPW3a2J28bkjcFq+o
thTsozz9KLd2JJcuY00y6YunO433pvRO378kDJoz70oTS+Ep8sKuuj1e4vrGE8HRIhH7SSlw6clI
x6tJ1gLpgmh1nyP+G8bfnTLzgdxaUf3tsbFVgiHiHi6YyIURtl+m+EGvFT6pTYQSSVGcrakpXqbM
rj7aed296okn/xgBglEzdrrLY8vrO84sBt5V9JzAkoF8mX9Is1eKqDbl8KpIiX0y6wwASFRlzz7j
NEp4UsUwDZwnCercihHbpanUJnecAfbNC0miGp9hNzH7EXC/4h3BVbTxtUQiMj09uUByJtoa3EHu
n7jzc9Op5vO3Pcm/OpLpyUxkkNRj0vPYPvvIMikBjK2IwKB3w1yb2wkHKTSNakKCvovtT5SLioxX
lmFcTdeAIXq8qNWNxxiVBEHtgLgLJ2FurBRqfoXWhlfmuP8zSQ20rlF56x3p4yTtDRhaXQRs2TwA
iPLQl8Ha3FblTC1yymZwzVWvOjWJZ15xzeWLB/rx/HhZq6eA0ifAICQFaOQRey2OiZejeps2CY5s
jJToQ92HhvG5j1X7e2Z1QXCoWsmf3Kyx9qaTbKyR+gXcK1JDAMNLwyCWVWZQB+G1qzvlYFb46a5h
7vVgD3tSFKsLxxp5doidHfD7ED0W2zn0Aa0HroIdIX1Xx0XlegpDoB/v5NaCOPdk8LR5RQVsbgW1
Od2e/Di6wk0NTokvsRZNjk5TzIj7x6bWC2LT4KmTuxH40Yidm0LDdcqdUfevRTp0p2m0lc+JU+1B
HNcLIvpntBvpKP8Hb3huJTVLf6rsQL0kTRz/ndjk7Y5WRF/9io7v4wWtTyGmkE4Qch20lN9pmb8E
lxlxXiEbqcrTZPyeVv69aMPPWab8pxyzt7oqdnz/xsoEoEt4f9zjivknh1R3YTUolyJo7KvXDtMh
MtTinnj50wxvpMRRrSGd0iH6Iy0+38QK4F8A/F+5yJn1+2TH0w2seewqUhPsPCsbi4JvQFtGZAG4
xcWhaGFmwUtWlEsyptph1JnObBamzPgIcFaPP9faF5JwcALR0uWTQQWbLyqrxqQ3bcRrc79rDi0k
GCWJ/7Ej6VjRBdgxtnHYhb6iEEwCAMW8prkxU/NVuQZQdqnpC3yUwy56beR8PD1e0qYVEnQov2Jw
yxIIrYCjLeD0KJemNse3EI2ckxxEe1nu5jcCAU3oKFRploCTAv52RylZuTgZ/CEXzi6lvtLxwn/K
0qz3Oqvb1oQgGhAr3pPFzgW2D/mrQLO81HvroPRKdZ4MpzgnxfNacqSgxGwENgjbUileHPNa0xkF
AyzlYgeV8RKWWXTNxuppdWNhRSRGCKZCWFoKTNShY8dOZLB9ndLf6kxvz95UVjsZxNoZcczAB0Nq
BSxA9jk/cIFXDrYfxCrsJCFyKKdyWp8ny0hfVW/IGBKRwjpzPdmKxp2jvv5gBp0t4NAgIqB9LY8H
GkhSGFU6IoaR77ykiDS4zeDY92Aqnhb/440CciJwXKA/eCDni5SGwbNafYAXXNHfV+zGOCj22D19
qwS8hQMBh4di0hLlAeRTpo7tMAvAT3rXCpvCTdJx3Ilh1neXgZakY3wqVQaMsvhgRcAoD6MNEM1v
gv5Agq8ei8beqx2tEgYI4MAtEHyl3iJSv8WOFZLt1MkwQJXQtRfby8x/9VYpTpmdh9+qabKPdeBk
fyV5s8cBWB8LPAY8daCmxEvkR3PLstxDYob3cqn9obqmnT8RllnlKS2ipxFBwjnxVuGh0AkhQ5qb
SrzK6gOo8JfahhILN9dg3imSurexZvTkFLbWWfyY9NAMkfLXsy4YhBxROsEo/+OfuW1dzSe030KT
B0zxfoTwpg6+2pQ/nrZCYY7oCVMCuLnwVJYcWZ2XtQaSU2KEbGCn3dcmKvS91sfGRwPcBLBKlJZA
qy1i+MRJo6BMfU0MqZJPsF+7YzWO6TEE2/PcLeN1FGg8kNbCe4iXZb5xUpuPvqwH6CRagTe5o9b5
/iGTx70i9OKe/bRjWnwZVgRvbvGB4grXmwOmummjLR2UINBPASyKHSe4cL8/rTDrBUgGfCRC3Plq
inyahiDCSpVF7T/wuqz4Enl+Vx3lVB3/7VI71m7haBvPDZ5GxUBs4y+GFxfc53kBE2QWtwI1ty8J
pRCmT/ZPoiTereicY9F6EQr6i+XlDezrwcjKW2aRzGVN6lyDShq/P3XKV1YWa5GsssjrNC1vht5O
H4Lcdj5FSGiUO4mI+DO/gJ1+moGTR7wkDuBSWFztvXxqxri8RUH3ajb9l4yVHYy2ndyhQO/v+UXx
MtKGJsIFMrNYlO0n3hQ1aXNDnEwfjuDRisRVx0neI9RuHUGiWzwhtqhiLO4u+K1Gs/K4QeS0BkiV
SehG0PbLh/G3oC277IPsBX5x0jJVH6+P17ixowYQLkAFtF+APy0ccK53jK6L8vZWN8CTDp0MNORs
DSnyylXjMeM6TpMehNdjqxsL5jDCmUBdiDb0Usk/N5VyMnhSbknkR25smN7FIkJgoHepywdPKaMX
W9LrYsfshkMBgsV8MXq3YiTCIjGfhsqP+2TCrCr1KlOxnPAlDSb18+PVbZoBYyjaS3xSeWHGabMi
dsKguhle7bUuQ5Q77WsQjv6eFsqmIUCkFPCRrKbcMHddCD9lehea3O3OCt3BRxpP6oYnxy6IS0er
7L0gLDhdmvgVvyTL1VioFGXi6qap+esgWe3VUCbv8njPFtEORqDnCz/FLaBcv7zZcWupXjnW5W0w
mvjFKuq/27Kk3uzb6YudqFPxyfM9IzgmmZrvaeuv7wCgPBJ0KhtwRHin5wvMHbVuqDoVt6jo689F
kWS1Kyn9iOSfZTGfwPDr/Mmu5/t6BV5TQD6I7pZ5umGmstVrrFfPCUQOJcX8z0yzT6tTkfTjTbe6
5kjvs/n78TZvLZX+HSEyYDbIy4vQrpKaEEqJWt0UGtfVhcE8IEdTnTAMwYckVN02y/Vx5z6sbzuA
FlIcnh9RclmuFeKoYvtof9/GaKjeCqdtld8yhAmSDxLTgzwXlhhzPXmInerPx8tdXxBRsgXrKI4v
lavFBQGPYg51l+Y3v/HSF09KUzoYxZNMKfEtqdWCGaKNTfbhiPX/ckGgB1bm2Pf5rS2H+CKpZfmp
b54c5yzCBWGFoJzEA+rIcs4ZOGM7i5Ikv8nohb2Yaeb8m8J7P5JWZilgobTYCYw2Nw94A2PIQAFw
P+bLsvUEXL6q5rfK72O00drwEoR+dXz8iRZx689lEZzgWNCo4aGdW4GYYuhNjJx4bo75IffN1lUZ
eHzUcm+vjLS5IOgqAmGOl1n65Ur2FA1iDDvYG+3ZbvvspiXDXtSwuSBaNfCMQRSvTjsPasBIKzO/
eRHxkB9W07HTu/5zX4X1+fHebdxmMkSEVIC7UIpblqrKyLBqKDH5TQ36qXdTr2IcbzEgvKCMhvWq
eIW6w2DaXBxVbQqZCC+C1Z9/LdXPiVMZxnQbtNj6j4EIt5vLVvg5day9OW1bXwv/yLmAUscDtwiK
mPLA4Cp55GCoSndC6co8BgC63MdbuLUg2ABQ+Im+xASE+YJqQRYZdL+4oZvafo2Syvzc+U5990t5
j32+ZQpcPBeKqwqEc1Ee66TGLKsEUwEp98Gv4/Y0NplxHNssuD5e1dbe/WpK/PtfPBK52VTS8stv
jsbc1iOVbjM6FgSCO8/Jlh0QIFwpXlCKIYtvpGTKpAyKn9/MVBvOcWCYl0pH7fXxarY2DrQEUCN6
KqKYOV8NU/dUqywjJg5kReG9winO9IMCwcF76TPb34vGN80hBEyjnUNuLeWbI7lnZqY1cfDGtjjq
vhNcI7VM3VGNk50LvLV/xIg/2YeitzhfGcwNxDxqfDq7Nh1zLZ3cqmjK49P7J7qiPIOirINW89xK
kzcOdkoubSP1BlNM2uYPxHuZlk1FR/F3rG289kCQCLCpnaKlYwun9cvZiyLDz9TMwbd6lnyNUuQ3
fXV0R99240SqGQvtxzvHfeUHacjCvhYgMsF6XFZyQgnGBMJw2c1KJfmTGb0VxaGQp+bYI5R+eryZ
m7ZoT/GO0KiilDlfXqerhVTZHHl7CoiapKStinPO3NjyWPuR9qmSrH7H6a5OCUkEiSHhKe0CgVeY
mywSI9A9Gjg3memMHxIqw4eEoR+/PV7Y6tgTKIh2Du1ECiHYmVuRvEFP7CbBSm74B5VBuG95PmbX
yCnHHbexZUpQ2eFVgTGBXTE3Ffa5nDGdO7gNg5+7FL+rcyFcexOF/nPQ9XepSAEKYEgR95k3cm5K
zjo1S6bav5VpYlw9SXbe1NZKXqvGlJ8NNkUBn1df9HRo+y43UCvkILdGw7/5kRUcR6n8I4vH8Pz4
K62On5jkQSgLFB+yJrW7+XqSLPGssO6sq2pMb6mi3EOvt11Gl/zeSd6T/QF8Os0hGlTkygit0wmZ
G/PAe2QaUzxuEeH9yWy8IHFtL/KOJf9Zv/MSr045xigJiBj6J+5obkxXGl/MlslukRGpxyyYHHfS
sj2g5HtxflZCIsMEYk97iheYgHPxmMBj7nMHfOvNVhuvc5OsrRlM34apfk0Mu87vDfolwwsA3+RY
FbxubtaHwVsZKI2xo/Wx+pYi2cVhqQCJAc0sidrGJObR2DbbO2ZOeWg9R76C+zO+2VE1fKgRjtkb
YLy2iFOmaisiRqFkungJCtnymqxsklvYmNVftaV4r/B/0/hut7GVHoHPhMrTn1VcPZq+nCPk4pZs
WKdpbKMq9ORWwaB20zBVDvag7xEFVx4F+WQ46KC5wNuCdFqc1KDmEA+e0d36kW4MkUrrIspRHfLJ
2JMkfn9N5ieInB1dKbIwkRYtV2Qn3Aa/Lptb0PrDB10ZmeNTBrWPRTl6ZZZsebIVo3U1poleCjXL
XsnbrO+9b1hu6Onhk+QKbim1NBS0EboCX7li6ELmAEBaptWNUcHVN3CEqls5TbxzWNfXkxwacMZ7
GKECgJpfT7lWvGlw/PrWdnobnAZTk+5th5zBs8GeSKPJzZhUAK6eV2JuZ/JCBqMGdXOzJaX5mOZG
ch61Ov7G0Fz1+NiXrpdECw98FdVAFkY3eW4KWkCf9FKX3fIIsWTXnCTjc63Kw++PzazPJpEreAJa
yBZDVJbA4jEpNQK9CTONqR+IYNCob8lwwwlx4MemVveb0gArEYLM4ItJ3OcrGhnlDQ8yn26l35du
UHS+G0dM0KZZWd2Z2fXtsbnVykCLgebl3aNzAlJtEQvVegmIy9HaWzwx1zgpGgWFS2R3eNz3IMQb
pgjw0LUSXhtB8MXxK1tftkdj7G55649Hi5W+talSvuSF93TRSKCh6R9TiUd3nGR3volBnZmI4UXq
rU1RJEDerYCFZaY7gYn4wTMvQl8LIhQ9NBPk4gqaMZmFwwjvRCUbbPxz0HsWw1Dj8HunM3rMyAr1
NS3xqDu3S3yRlVUKcTSVhSzTMrfRBs2RRmdQb3KneacqqKrT1Njh2SmT/k2Zmu7FyvT0rTIT7we6
HnsFi9WNo8ADMk6ok9PRk5ftXj0vIkgXzniTKlM+Iug/IDJYP53AYYX8A11ZcFCcmUVODyLTZmw7
t6DOhuw4dua/Rl2qx95UnoTPU9YkVBG6udARAIAvxdY9iP1JPNTyHWaO9LHnnt8LTd9r4S2PyrsV
KovICglloeWDMxDWpk5oT3dPthk/30m/V3r/mwq8wRUT1EExnx/f66UbEQaJzinWEjTzni4uGyMZ
otFCev+epObg+lZgHschsFxdS/6os+DLY2vLQ4E1QbpQyd+Y4LWSHKxKozCtuBzuLdT+o15J3qEJ
m3LHNYqP/uvJJ9xB3odGPAVanPGyPy6JiBr4XX/34yz/YeSKfsyHqbsMpZdcvbLW/kqiKDs3+W7I
vmWZAVpUkkSLg9M/9yeN5pWpYUX9XVei8jjUU31Uy7o+8nPGs51a+ad6QM/GKyvn6+OdXTpNsWbi
IoHkR+yCWuTccpUMxaT1fXePm0w+AcWXDgxukN3Mm571z8zUoq3GyCveL9LVZWQ5hMBQ1DZr7m0x
mb8jdQDzu1SC3wtr2GP4vf+t+aek5EQBXEjwiwRy4aCdJpGDsFPa+6CZkcw81CkN7pFUm91XHsck
PAZ6n0a/233l+9ex04LJrYc0st+UzgmUgyODEroTVPnSaUzkwT8aOjOKdjzteu81qswCocajtab4
9Lre9+owtHd4VOA+GB1YfOwiOz87bbIHFdqyRV4ITIJDTB93sSFGl4dRzUTce5ia+aGllPbap33A
XSqGr4+P1PqycpCBpDNOnref4vP8SMV+oGQwzjlScVF/cexG/Tom0ZNz2vCrwFeR0UGdRRBQlqAF
2Uvz2vbN+t61jncIEzM5+Kbe7HyiVS74bgaEE0kfVqjLzhejZqoHwJjxMZOu5d9l5pn+O/hIaDZN
1JziwhxfAiaCnOlHy6eysYObEfT2Tu1q49tBc3tXCqI1Brt//htSz5iGyJbrexzJ2ZvhFdGHSm0G
SlnpsCMgsGFKDFIhpmHFCJ0tvl1oplFh56NzT7opvqsRUJrSkNqL2TyNbYEjwdGnASLGCrPBi0BU
ndKm7rzUvstJobh+VUdn3y+8nXdqGc0IKzzveDjRoMbJzfeOQwowiDD+Hlitf2ZOsw0kKcqviGp7
57ru4q86Ac/dSdPwXIxmfHl8F9aOnZIqxDaRC5KnL/uaU5p1jL7zrHsJHvDD2JqvJRH3jdxmOhMt
lOepU5SPGjyH42PD6/eZjyfovUJmCnLu4syoXlMbxhTZd91K/gpKNNLRsI0Rt0xGt/blvfhjfee5
7MjL48VE+3/5dCLwU8Vkn9ZdCmMkPP22v9c8OKfHi3qfdTd361QHODVCGY+SwbIqSG2/BMgjqXdV
YzodaMPA6O7EqXJ7tEAx47idIfhvbWq5gvRxaecfM7vRqluaVnkISpKXh5Z5oyof47SywhsIde/P
PqR74I720ErXusq9D1OSowXtwpIwfDcBF+C7EF7qPaHr9dkANUwsgww7TxU57fxoUpEcyYIM5U7H
B5bJ6DWyxsCuIek/KlRc+nMm1QYAg1Ki5GSbY6HscEzXZ4QcneYF55PeMTnu/Af03tQgd+2r90Rh
TLXLCNbG/upn9vinPVjWdAjYl3bHwawOCrbEXCiYYKZAcy78qURgAKu1ie7VlAyX2AnCcw0I4vr4
oGxZIbsVmEpS3JVg46h7uUEHKL7rhRR4N90r2+KAVMKY7LwPG4ZgBMOt4fCznCUCFwJYo8RTH98T
u4A9J2fNqfSr4PenlyOEfwBBcVoEy3/+oaqwaqQhCJM7uAwoscZYHqIQncPHVla+n5ofZCRKxvwZ
cCdirb90ZYoqNPSh98J73qPIZEaF+iFXkcfQ1OTJUYbEIMIUhTGB74KYtKjg1EnMFHIziu6giaaj
VA7egSE01pN1xXcrAtcB3oLC4lLGrc6qIKdLE94xVpKaKEleHuIhyPe83yr7Yjm80ALBS5WD7zTf
uczuksxJs/De9ZX9WxNP+imJSuMy6LL/obek8kJrVHmyOiBWR1saaJcQ+yVhmRulAl4OEUPf7gEz
Xr9D4xi/J3YXvAZWF30pNbP/FJmIbT4+I+IMzBww6ZeoHvHRBORjWUSVjW7UlViP7qkqpWevDGVQ
vXjP561A/4MACAIQDJI2X5oz2RRl9TC+W1GonXQfrUtP0ffAtRvnnXNOGAm+mz7u8okMgiBux9SK
76Xa99GFEWH6dNbiOvAPqZPuwte2zFHdo7bOQBversX1spADsTWpL+5l5Xv3fuDJt2slOAM2ynac
7OplocyLk+UrAYElOV842Xzsiropi/LuOVpfHB2AGMlHCBFmegC7rDKqNnQKlXBraruLrxUIAD7+
gOu1MlgE4Bo1KxHlLRu8XaEarQ0P5q51xnRkp3/IPN2HoJv27vj66mGJDX0Xn6RzsXCNvl9l6Bc2
5R1xFe9DIUk6w9gt6zdice0YD4ZzNawpfE66UaRQaGnwbkOtRA1iWSILOpDMRtjkJG7TcIHwWB/K
ASxgV8bZzoXb2EmQwygcw+CkY6YvbrkXy56jeGZ+LxWGh1NjUafo0Kt9XZ+URvaknXh1YzvpuBIq
Q4zi3i0PKQgBptc5xBumFvRnxWvGVwA24ycL1uMnc0qUT8x82pt3torRyUjxZmIyAYE6DaD5dWd0
bhdnXh3dLVKCN9TatJPVDfkNip3iu1kRtNGXKS0d/61IJKO+NGlq7Wzz2q+RRDJzBM62aGQuf8II
5V3rO1u6oZkWMrzcsl0ej73O4oYVnjxctSPm3VOsmy+0HFWaLmHl3abSDz7BrvsDHmv05fHd2zIi
Ok+iFs4jKy+MxOrUGKWReLcsTJNzNibNQYsRZ31sZX0uNZgQQEQF4oDEZvHNYlxKoOqZfx8VNC0m
VCvveQqrMzCkPW2jtSmcJmUjke6TMC6h7w6smMzQ+vyeQgkbDiZzixByNiQjRI+nR4b78crWp5EU
hqPPOCmU2sHDzD+SlJTdaFZ2ci/iRD2miabdk3gCWu8Pw4eQwXFnxQqsY1H7/an3+yelubkIZKs8
EbC/cchUUubm00S8u1I73ZmXlUjHXNeAjehUOzqXwRPjnpje+rRgjmIN/EgxsnKZHyfw28PGyqd7
moz6NSgc+8jokfD0eE/XnxAKEG0goKLUhAhi54tqiBn6ZAymu++Z9Esqzapdp0npA3lofO1V/zat
WZSw2EFqXqvifjMw8Vuyxrsil/XFMDum/JSc0poZTX88Xth6+3jjmG/GAGRwMXTq5wtzwqxHSH/o
KINrpU8dPIrgB+kgwh/bWS9JvKW6Q9jMc4NO1MJOBkaPTK27a14nuwxRzK8J+gTnppX3pkptLYkU
jcz0vb6/VOJxamY8TeBH7pbUplfZydqzLyF6+3hBYmPmgaT4+ySAuphisnrXikEaNNgryt2SAdOj
HKZlDOkKmMyNtnk/dGeCdXmPfTx/3dB0Jpxk72Dq0AWHTLuIK6u29AKFCYmXsQ+K/1IJzV6jCnH9
NiiS1wmx7FOcldFTZ/9/jVILpVIJuR9u6/zTRU4wSkWumxeNkOjam7lySeM8OTD+fC/smn+6/zVF
LwY+kphGtnTKga53je5P5sVXID9laioRgMny/2NB1AgpGRAnsKLFWRyLJEAGxzOhPPvpuRvM5JSi
AX7O6rH7/PiUbC0ITTTKBWJO4qpEMsRMTSky27wgtpO8lQSzdw+6+E44t7JCco0sjbjCwP3hRs6/
UClXCWOIeunSJYmKgKjkHS2jeI5oz8fh6qLRIoYu09yEyzW3EtiIJDm9Yl0aO7f+JF/zjmFpOOdB
L/eYMnNv8dOUaE8LYBZ579IryR2YZcXJ7Ytf9d7fqpeOEU+0EtLkATyxc5PXxqAosjT8EnAMnPt8
XXYxpRCKJOeSoXV56UzJ/ofkMD8EDWDVHVvrL4UtQjRwBPY7IW1uqzJ9yaxD0xHKjUXjDnUSfclL
J9oJbrbNMAXg52i4ZTWzKOzIT7hll5R5FW5qIide+94esXlz43DrIn4il1hiu0LJybJE8ZxLrzdy
dugHAB9R17THIi6rPTLRxpLgvFMJE6pyzipec6ImlGvPZklBWbhKObTUw+K92GnTCokKmDTST3q1
8+8TaDE+P/e9S5frXnz088z/xzLLaa8ts946Pg2sOfj71E6BlsztJINZkrpH5sWLQt2N1NpjVGbT
XAc51neKpBumADXBhBLUS4VCwdwUzYme6Et3Lswt71ElMMaDEnomLcK2evp0gwulV0CEh+KHsjTV
WX3djX7tXMjeHVfudOfgK7m1E0rM41vhHChTceTgHdLspjwwX1Bp2W1VWpl3semfeX9FdW7LHwtd
82WGwvat4oZTV6RHxlPEPwKpbL3jZKnMlXzs2dfbaopupHCI3FVS3PmvMMZc0pRocOCX4W6LsNXh
dGrOoY2K6vzY1PpQ0ntBg4YQl8ieGzA3Bf83iiUqhBcFfezmFPRoOENOybW953djTSR1GAI0A+Fy
WXbxKsOvLDn3Lkab1ofE1pmIUaTakS7hcHy8pg1T+HbUL5l+K1iq6nxNNY5db3VZuoAaK69jqX7r
5bp00z5ynrcEF4r3CsgT0LRl1z5O4gqoUelf65Y+p+IU1okqB5oLkdSfnl4UhTEKZKJgi0SRWPQv
BejO68qsVVT/Guv1t9iOexz8KJ1wZvrTDh4SvxBbovhHaLH0H4GUjYUG2/bq61V9YBpge9Cd3t9Z
zzzGfb9pgqtN4iqEXenwzNcTDQx683sFTaw8P0u0sV0nMH/kTfda59meNunGKaeH44jtA1PAwZgb
M7RMTH9rg2vgtbar97752W4HZ6fo/H6G/y9uF2ui3AyNGP0IerfA7OZmJDVgmm5eSRdd0vS0dztn
COOPo0xV6NOkwkFw26jqxODRKSpd5tfLn6MKurMbI99huFPfZMklD0zoF3IDOOp7m2SWcqMQanuf
nzxOPBBEJCLkp9xCJ2H+U5Xel7LC99OrZvd/FllUH/0s/ZaBV9rxqKutZ+PxqYIZDFwcTMLckJd3
UtXERXYdmAd9tPLaPDmNlu9cxNVpElaQIYGJxsmlIji3Uo0MZMiNKbtqvVoNB0kr8sadOqr/jM6c
uuQ+8SP1Z920QwjESytgvUSTS/pgaxYJHJfQJmOKzPBgOr2sHalHDtM51Bt/z1W/R1az44U9uvSi
vkpRnpLEfJHOoDhBZk7WRdfT6UOYDv698pT0X5RDLPukp1KIJGjTOXBO8iywro4T5v1Bk6SgPmul
vsv7Xj2WPE6kbHi+d2lMY5EapF5IbwdhxMsYet+bcbqomXQ3fP+bP8RM3jD/1ErrNdWqHf+0gJ1w
zbCLzyCIR/mSl2Rh1661zMl932EfCkVxFT/TXDv07ENby8o1bQPnRXHq8CXJ1eE3pZXUvzw9NX5/
fIFEIjf/GPwIikKoMVJkh3sx/xhB3uk6YBeHSKEI5bNaqigYgZTQjGuaULhx7SCvP8VB2ps7DYz1
jaJNDHSBwjBPAdz3uWU6/KWljqNziZWySF2jsMbQ9Saa/Y9XuGkHZykEPMS7LXbglxcnyM1cjdrG
uRhNZf3tx1P7m6zV6U4IuWWFmIAaJnGdEMSZW0GGLFRqdBMvKJ9Zr4A4YYYl4XMaDD+PDEUGrg5R
Kl5vYYVANbFVn9xoImbTTn0WK/0xV4Z+b9ae+EPLYyFgiiDrSCRWc1sGw0/zYiDIJ2sOD6oiFy+O
1ZbHKCn3iqFbOyda6yBnKdgQVc13TndiqQ2T2LvEVhX+ZaZ1fDHiXD0/fwrAkwkgJORHlCXmVrK6
8gCsBd4F0dbxFGqRfG2laE9EaO2/SZB/sbK4TUU1lIxmJe7urf/h7LuWJNXRbp9IEXhzC6Qr1+W6
2twQbZEECBDI8fRn0f+52J1V0Rk1NxMzs40apcyn9S3DxAexxsPVSCM4w8It/RailXT37696a/dC
FY33JVBQdPPPxgPjJLdAg1Bh+4k6JWv2rZ20LQcxo+HurmDo8j7vlD8rEPcTOpu4cDcY5ezQCnFF
DMTv60ND3XzIPMkravP1XSLE/z8KqmyscohAUJX+/Wt1U43WIx/rA6nn5oDzLz/C/8vbYXVcUl+9
sdLRBUBbCEJpGDGdK7/NYlA2hArOM2380QnrHdaUS9Q8ojv++8d6Y6FjJPTxYaOA13N6tgQj0qIZ
4dv6AKa4LFRAwp0Xqfj9Cx2fs5WHIOLifD2riKBcT1zDBTnknZqSsk6a+gZZ3P4lV6435g02Y1gA
4JLkG038758IV7yBupc2x7iN+g+E9+aakzFHSMQsvv574t7YVaD5gOaLYh7q13PmNCwyV0zoQo9K
BN71UrvsJAiZH7MuWb7GqZSXsMJt25ydflsN/Of78PA6X+QS96S3kpYeIcywY2GmMKNVIGk0FjYh
8geq2TrbDyam4mPYLqksHLxC5U+VKil2oFt7Ey/Geu5h6x2G5l4hbW4C98pv40JIxJiWIk2Xpliz
UUffdaLqbzXIP8sOl60Fvta4ZaxmHsAUCS4fSfYd3ilQdc6t79G72gQ4YPxxVsuhWTryI++hRMbF
hozcvT8vNN8h7sGbyqjhKvoezzqCGbYxMAYOF4s/gQnNrMrGNPyzkHKTRuSIpz9kBMHxF86nN5Y8
+oegCaPXsPlTbH/9P3evXEcEG6DNfMwNHR4RV8z3oD/9D7fiVpqDYYpXIorms6WodDrAKsRRvMFo
vAO6guCmFVDHv1fhm9/yn1HOzto+bZIQT1d6rH3+LVLKViNwjOrfg7yxqwBkQP2webWiCbRthf9M
WO9SSQHuY6m32uwyeOsXie39HUUg/IXveXOozUEGnRk4Lp0He4NT4aK+gwU3QhuR4hHjjaHhA3BA
4PP7urvbcQ4Hj02xhf8Aenb+oBQgI3csCdiR04bt0pYsu9rmdh+u9lJQ3+uvgt8xosm2tgUm8jwX
u4PEEqEkOTuCCh+WdkrjXd6k8cNy2Y/i9YLAUJsTNuo+UBvObbd4jTAeBIRxGOmprsANPRW+yvML
W+jND4JQCrzizS/kvLCcFq5FyJC/UAvWYMnlqgwc++SZVl24OV6PBJQFChwUlqCdvWIuoGHehngD
DMcpNT4v4erglpIK32hYIObepRf1+XD4fbb7HewF8IdQAJ7tJ9PAvyPp8vrQZ25diizogvbImq4B
T9fbbFX/vbPOS6VtuM00YeNow1z+/LUVj8HkpRJo2gRn3XLu2Xjt67Cr5oGpg8zgkzl7nXehjjm/
uf4Mis38Z17hlnO2nQmwugiMH3KYnU+fSKrnnYtldBpDp29R5S4Xjo/zpyzG21qC8FQADopPPTsJ
a9q6tVkzguYgG7Cd518i8F+6Wd6brHvqa3/c99ycIki9/z27b/yYGwMdGw4MSTymz6oOeLbVUYM4
8yMiCLu86MFtfnTJ1M87A4njpaP4jWnFaHisgvYGtPKcIj4pOJX5S9gcEYbCDyYTqOjZDHZK09q9
0bmzF87K862+zeumY4A1Bp6qKNT/PpaTlFIiBQZspswWeSbBNEa6+oVf7+1RwEvBGt2Y02e1dZZN
orc5/PUjB34iqFSyArk0voBkvTF5mDTUn0DLNoPYs2/xQ7zrYoEEhASik6zgkZDX4EE1NzSJe4QO
Ivfv/bO32VWAbfNHMH9eknoOPO0pmjEicm8/gEytrlrmp8/vXoJbywPofxxDL3R+HHcst5njYGiT
rh3got7Ed44EwSFQ7SXQ942zBA1KPCVxVqK78Scz5z+3NJG+yZASifsMBMxHSsfsOOKA3IVU1l3h
oMo4KPCzLvi/vN7cwJn/5CyDsIS+/NnmRtpkHgzeyo8u8wZ9YIsO9HXUxD7bgyo4z1cmUd2PpWYg
MrW+VGllly6pLyyf14sUS2ZzOkXRj+VzrkI1jCT+Qvv2uMRseDI0c09KLePje3/MP/OKpjNin9Et
Ozs4JzLVMfMRpwR2j7oWhq9lPYjgjtUifeezDNIkVEDwJN/E0Lj1tg/+z485U+UtA1S0Ryvsz2Hw
Jhgwzf3h39/zxqyB/7KFHqIAwuY+G8SLF04kOM7HTK7inqQkKMZEXIoPfb210VDEMbydxADFzznq
AFgmCE40P/ZjzO69rklfEEsJfiXkev4pD5r1wpJ8a0CAp2hwgysOcO3snR7JpLWhccjzSWN+E3SN
fzVRHl11sl72InXT6d3TiOMR9Hu8bjch0tmyaBx43g1ZumM8CrkPjKKngPnm2/8wCpof8K+CbgHU
5r9XBPesH/bgdx3HTI8lQ+Y4LTwj288XhnmFhGPpoWO5OaeB+YJwz7MdrQIbRlMIMKW1Qsi7Ne50
vc8JG/XzCJ3JLwLYjFwv08BPFqZ++REaabGe+Eomitf20oQ7ArOk9cbMUTo99MoFnSxQsg74YyeJ
THYUSs38sA0z7hBIbDoU3jr/obHOdRmIEfYQuZqy6RDMUkalp1dGq6FtJvHZq5cgqpqkXpOnOja4
98BNm9JqWbvUnZow0PLGX6mdilqtlD5GEU/a742AdLFoVOQjvVz3JJivg3BN6QsYN6DE8F5n7sDn
jCxPcYxucBVP3qgKXk+L97UOGud2MjBuhsU3gz8TGqy9LVsuxged+8yUPCAqHEvrDB7mvB6ilKLh
ZFVQBPHY+K6gnTTsKIZ0yn7xZgx1Zakv/ZvcNmtczjCYEpXpQzpvSj3nHdpu6L0HCndvWYnceuaa
Ci9HSjXO2LTSYpBzlZO4D5/bJB/yIsH6jkp0ghpamEU7q4qZq765A5Yaejext3a6HKHhaUvTGvE9
h5ur+tDqMQsKY2GqVS5Cjr9sikbPlb8S1z/ILFNuhyYi6a/I6BmEZMGr24KUAv1yZVu7prsl4wxn
blTP4nYifar2hCQkOOIdZfon16BvdKplncBgZ21jUxnXr+OThT1xcDPRoLP7bm5b/wuMs1MDg2WQ
u9wdRpFu70mSyx8EPcfkWzj0NUoP3Qixa9qAiQIalKHbuVkRSovc4rBuCp36ytxlMVp8uxGiGfCc
u7yZgG3gsqVgnsQJv/cXF3qmCJNlEMXs3LwUXbeGcGOb/Tm95U526U5NzRhUgFtac9/FQ5P/ClbS
5A/TNPrjQx5q3RVbMG2bFGtP5v7YJiRKf8w0gTOAzcJF/pQkHkJX1D1FNkA5hj4ZnpZ0yfEDZONi
7NWwqHC+6vji/BspIPs/dCRnza4eFa/pqUXlGrz8iRH+aWzI07sE4snwOAo/UB9tAHx6Lwnv6j3t
rG8+u0zy5dShd82w1zxl+Q5cjwy2wU1oabkOE5yBiqWh2EwF4h0HNNMCOdjfgNFMUE2ok+angdRZ
uEevQNAHsiHj+35uAABRsAt42eQmxDMPJkZ8P9hFv8CBSg67JVc0KbFmtCwgGcCpVK8jfhU9D3O7
bycViq+1BXhVjJFNySkg3fKwJkKlbRF1a1abIshmnX9YkSOZPQqFeNV7bzKBz4tcGI/BdnDNEoCf
iE5H0Y5A9fjO02j/HpEKZoKXPoYpcRUMOs+LSHXbv2mBxVblM06XKys8BoFttMResaRuzg46ZGkO
15SoFk8jys2gmOeQfR0HtYSbX/u8hPssCuh3IAfgI6/+3NbH1V/VuNNjY81nEi+U7zKvi2Kw26SC
9run2vQ7XwVzesjxCh5hmhIt/EMUTAR56Gg3NlOl6ZTwIoSRnflu4MFpT0EPOVoZpULClxJucNKv
GGODvzMwlBZ7FkMs+gKZud99y5yHZHi90hypBmArpL/8HgFDurB9ZthBsMUvdTif4sCAl5RNLtuF
cBa5DzmqjFLA3rOphiTRecVb2syla808PXBox66BA5p2F7RUaZCxE85uaockuWIl8EEGMSxXy0O2
GgKQDqpicruQuvm6AbmUFYk0ci1xMdbzb054/ax8yezVKlTdKVCVMi26KmU9jUqAmzpDmDc65gvC
KJ1FjV8ozZa+LXCWce/WZ13kTn7UNfNd4gLmfZT1CAcFbCOowqtEtIQI/L0ctvOFH7Veco+ZDdYT
AsDC4QnGh7H5bieVLJXQyC60xTLTSRWZTgTMP/M+CUuhFiNYMSdrmHalnELQ+MOBzfyGr7UdSeGN
cju+A5EQXoKe294jtRa+WOkkuu+DaXXTFqKRi6xYuoz8tMYj/mwwch41h5XDlPjXU02oOq1Rl2AW
x1kKj2PZ1ktWpATqjCtvDQb/Km/74TkHuUtfUd/NokDkAr3qJ+uRI8esxvsRUWBJYTiGqVoR+p/n
PGpVacdOohkdwRiuWhVGvG1x6ZI71mBF2GLybE5us0jGwdU0Lbo5iJRn6Xfe1ny9g45Hz7ixpkDO
R8tdNoaF1Sh2H+okr+WHJa+Dx3xoAR6JNVo+ZTryf9SihgeVwM1Ul1lnzc3cqP4zagh6P2pECMMY
FD24I2Fe8jn2Av0yCWFtCZR+jW4o/Hdj6C19zQpmrf7N4a//qwbVmh8jrqYW6Ugacwgq9uwBIIBZ
WrjctSkCeV6kr3l6ALmuyeBGsiLDqYJjRpJimpJaPXaxC9l1tvgMGqgJ93H/wQh4DN+Ccajbn52e
0ZMohjmU/YsPH5O+YIl06VC0jUgCXWDHrf1hBLmzf6QezZaiXeo1OijRxcF6P23/46UbeJtMBelG
eIth3aJY3+dCKl16mWp+iKSORdnrmMqCz3wht2QKl3t/Bkp/RVI2NVs5FLcFn5pAobIQwqvCVcXf
iV0Y3Nw54/EP6Ib7ttR5R8dHUsfIcogT8CVvVU3ZHFQx48lv33D/GfuJ1C9Cy57tYCfH+O8WDzBb
CtC939tvRSUIwTQiaDbUBiEnG77y30cIVx4uRNhsBrgVqzEmSYlOEkhzXZhUF8pO/Kv+29w4H+qs
hvZD5jsAgOLYY/JuLe3EVy8zl5D/109kvMAhM9xahDBwO1cYgPbPR+t0f2SwJzv1sUJDxF/jR5eJ
6YUli1fBnSF6eO+nofeKhzlcANBPRnfq71kclSd1yoU4St9yWs2BqreSz3ufYA9dVTwZwVRHox9e
Qpsw9+9xJs28oB8ierR91H3VHYwtitGzmVchFYT8D09h6GmgA978ziB4+XuwANqgcHU1PSIyCNQr
hmS65wE1tStH0K8usa9fAXkbLRV0Zdj3ANR+xRwV64iy1x+Ho01xFDYk675jV4YFnDHXp3//Wq8e
j1gdwO5y0E62Z/75EmnHCP2aoVmOqsYtGRGvLVluXmTI5kMUvlujAX8MZKVCmYuMB/gGnVOxk5FJ
a/IAw0H+VVK7zscoMEnRxeDD/vvLXk0iICEsC8BrwAohiTp713lu5g3+KigGrUt3eJ0kz7npILqH
UO/Xu4dCeQiWXgjYHkrxs6WYT/i51IqhlhwrolUZK+BFxg4Df2fuLVY9Ej+BGYJiDj0P2vJnX0Xs
oBWdFv/oRzCPssherNjYi0LHLN//+6u2F/ZfZxSGgpJnS8JDJjMG+3vN+75N4R7dBUcFKbo8gUcc
fBPenI5F0DT8JaRB/UAbfOiuWwf2viDh//tQKJdAzgIIC/bB2Zz2frOwkGL0Bq/fPZ7gKa6k5FLc
yCtICN8IujIgS4zxWhGLN8iIQMAwOHodmgGeHFTltZm8cCSebzLgoUBK4s2Ke8NLzknEOBLHKVn9
7KihoT4N4bSeukj9Ul2X7iMlLk3d+cqH/mVrs2AxYjAY05xBJ0vMk9SKvj6CBjPshzVzlRdKeaA5
vSSXO5+/TWoDp6uttQyDIZgY/r1GmFXgCzlAr6gN4rIDIxVWL/KSgcvr+QPjAD8RcF6cG+CJ/D1K
LgeeE5tkR0uTLwv1b2Z4axV4Oj6YZG3eia1mkQ+oE7O2KaFANQ3+HowJ7dk6WMMjmAWjqRYnUYMO
rOPf/r29Xv1K0BkmUA1vRmHgDp1XGxTfkteJz0/SyQZlETLHyo3z8Ew1jS+c8q/HAhSJswkbGjS/
V5YIcaZ6pNbD+NfRPLyacXHdMTORawPi9IXp2/blf08NQMUbFRjnLbAWgJFnnY02cKYVOelO09Iz
f6dbFiTf2VQD0ViDOr2XI2QBHwJdt/xG06F79JZR6+N753aTO6I9sB2XiBQ+W5brxi9r/LU/hfNI
dyyh6sVfwI4peEwvmdC/2gIgCQC3hkBg6y3ipf33esETDURz2ojTuOpmb+ckrlLLkguH8R8v7LN5
RQEHDjAscDaS2dkwNf4ISdAH/WkweKhWYsDJXLne07wE0JI9L7nw6xMgCzYVg5HW3WS6idcPded4
BOShWT2YmmbJR9/QpcHvEjrAiBB3saoOam6vFjln00tNuEGmWt+0eVvlNO3ss0hHBE7GMF4YjqP1
Fvu8Rmoyz/6YxfomX+EHsYvkkH7592/4f8jr35+MlsDW1UcrDs6e51dAsHR4iORZg4gwgdJnj7ef
8fgJYdFsg6LclOlPcTSq9XmeVht9tjB49lmB/4eFd2A7tHGVxHVY37EO9JjbGtketoxri98q8ujq
3/eUd+1RASYCjpUjDGk38IhEhQHzU/zQHYg9JQQA3vyBSfyzp4GicbvzUz6xUgcTrSsATJQ8L8GY
9aUY3dDuXB0SvRvw0OBJkXee+a3QOYHBZRf0eGa3UxYftdHWIF8n9M0Bcznz29V2gt0M4xQibC7O
URshLjqk5ejAiINYth2bu7QZs2gXq9rIgnVe6K7jDtKfrswYOvUf0jnN+g907sPkHhtt6m/WRtY9
sn9dAz1Ahpf/Ne3FRB5dnLPoCmdqOlxHnCO0Yw1D9w2v99HbUZ0Ke+c7PA9P4AGAfFX4kqIWjUnd
yt/tagFjABKN8h0TaS3Lum3bfk+ViHi14lnm7xphwhYYcJb+xh7FV5taeurk8X5S+7V3XV5qUdff
adf1Ag/chPEC5nFxVxiXOL1nKjDZYa4D/xuuBNFjsTMhjx5i6sYK+53g8Tt3i/doBpc8E6Nddw/f
sJjsWN0O36Aq9H6zJWgeHfekK1TsUSDTJJ+8q7i1Zi5CtbCPDFhqXkHaPj3ydLX3ciAKQs7YkpvF
LTFcwSa60IIxlHdFoN00lmkveFN2MVxYyz7QXX7TIgHih9cD4d6hQdH5n4DSRO6mGfP6ext0sOf3
h4gtZQ4DrpUWSZuuWdnqeH4WyahMYQxsf0tP9vlU+T5cKpsCkkwGK9SxzsdDAnvM8Zl6uRPXaVKb
pmoa1+uDmaBwvaZ1FH41Mlq770mDMNMjYLmRHOMIgdaPOsfFjyRGLyDFPKX5vUxWHa6l9gn1P0Ic
HTz3vYv4vvMtcPRiQNlQf83GKeO/gMb2HzmjXB28oTXxB9eglVp50QjWhlg5fhKHGPr0USAxBSY+
JKZDqZn1V7yMvGEtFBkJ2q8BXA9uBRWtuhs48b72K5hVxwCRlFyXXdik6j63Mh1/mFzwl6hN2uaD
tmJ6Mpnz/SdhQI1Do791gKm4XZNTJqdRAPFJTfcS561DYM8M15arGhjub4uWtC5coIwtG6JDr8g9
4tmbIZr76aZNNXsOyeoxED+w8ouQuzp5tqbPl98MMVewg4UDKS0kImJfTMTG5a5ZtJ/sE095iFKf
2iS+GibwsW9AvRXRAx9qeRtGY8wPYSKRoDbUdGaVP0OdCTBpAnYXogOx3o/QBbfPaA5gN8IZq/ML
LC+aolLCk+w2brLxQ9ysaIzE9aJlScPazwvfm7t+15F28o+1ccNaAcoeTqZRU78LaiC5u9SDqrVk
kejDYgk9GNoCfwfCT1OW/fBIvLbXAPVovHcoPmmJuNHgwTjaxdVK+6UruzVYkDKdZQvAKNPAoj80
G48SkE32AQkk6H4kqUs04ujgiQdeVTjokgUzekuRIrMu4qUHxjQ2iQyrDKR4UqZp1vKTQURPtkmQ
Ql5MSbIc06xmXckoCUShWhaPhyUNOC0lWiY/AyP9rpDwWkDLHGgdL2PerE8MtR3dhaH0PjQ+GoG7
0GfTHaT9mF3dLvJkWzL9SGZwbXdRyKJ7b2yGtmDe2nels976Y1opGvXxOmanIIQD5o4ueQboCYVB
QZwd3S7l47gb6nX91KimC65DBxfSQwq8+1dLZC/LRg86xlkc1klFqE0/WfD8p9LhWvKLDjGht3gG
9V/UGKRmTwOuAeEG04OPVtpPyfT6fRGafg4W9AZKmdMpLOd0STBzftv1lQlwPQCkSQGuMi/+0UrW
fOFtZvJyWSDVL9sl0KYgK3TKFVrXGb02uM9/4fAMRzhAx8Yvhsj66L5B16kqpr3xU6zWLN+387pC
LyPopywlNaKHrcE7g6uMg/2qO2aKOe/RnqbR9BBNff7NhHIIShuP/fWMbuMKFQydrlgeKL+y3TJ1
ZYjox7nw89qwXc5l8N3vcG2VAAkwnzQncHJsOZxTihimLhaEXRBNDgbdgRoPxjQ0u0CyLC9Roqxg
uASJHivkf6rr2nEo2c2qAVMxrgvMKtRdblyGnx3z+ujUJr5qyyUZwNYd8MT4AAv4NNqFHaSYJWNp
9jMNxuAjHEg9UjRYwmjCBcC61NrPEpw2rXEAT4yAb5vXcVwhpkXPxYLA8LiARHX8WisQdQA5e+2v
fDHBl9rEju+6eVGftJZowOoxzT92jUufUqE6uoe/VndTrwpkwAxGmbKE3QBKKIpsSlkQsJi+zDC5
xn81g6TVOoe0qabGt7cQVC9dhawGdyRDjpmBwhP3b5ZK/BlFJAWrVAPHqxIQ1uzjPhtsVmCFeA9T
lIw/5wZ3N9hBPOjLWuDy2U0ZcQ/45cynZRYxKXwux6dgndqpkCkw3ELKJrzljU3tLkc0jag8kLZU
MYA77vY9tJifhjBqdMENNMjb0YqWLpouEw4GjYzdHZik9E6apbE4NSR99CK+0APeDfEpwOUeQqSd
TnExGxjO7JNeiadulGkP140OnQMk/tCoAOKCg8Zy4GWPsu97OM3FdVd1MOV8mlJ0FAsUn2FXWuPi
RzYTI6rUmDnbryQa0gK9lfAzWbFD8OlqZGU2e8NL55Kl3WWk9n8ObshkCVG+RvOjXiHK8RU6uNdy
dv03gpdOjM3iI9bF1Rnzdi6dQ8wwse5b2Ht+XdBkGOotRqP1Dmhjwi7E2gA9vRbBsW3RUYdreRqj
XhXRkKxt6U9ivEKXwbWFNDBNKmsNBLfsAG8/Lg5BTZUBXf0WOTWqBbAdT1kB90SvreZ1ylg5qhTm
WqvCnO1gYchlmUfM70tLFvc7iob4I1Ieyece7eN7EeUwPRNYhguSRJJ1KMSgEc6odTv9AqyrfnnA
z3Kc2XP4MsLRpbtCBqUXHKjW4004r6CvQz+IW3OVEdpISZ3Aqr4bRf+Ewmv82Ldi/hLXAWRvod/p
h7oWk9gDzUqfusn4nxBgytJCG8CEBYQ1KHN578hTCrrBoxZ2sxeSLSw8fOtRXgQ0tGQH/DS8WVmU
zlUfr4YXg17Fgn7WikmSckLzokbMsN36odNVi/pYfWC+yJsCL832kXsLLDdj2wf+cYXxVF9pQ+yE
7YG7rwx1EvwMHI7AapSr+ZLksn6GqVU+4ExHTVUsa8CGEhlusS782Z+CA14ohtAysbHrjzzMFnZQ
RGA3ggPI1HHUcWt+qGjM3C0K8IhUPKTaf66dTbMDvlbWx2lq1brHLHX9wfZNgh80jXERQBsu6y+g
d1D3AYUDHz5FMZFkJ5CrI0uVS25vRvDl5gdon5OpSjyNV9oURF00FFEz4/Au1MCXbDd4AetLKuGK
+AnObBOa6bhPfiR1vtYv0NobtGxETcRu8TwDvY9u5QKRJK6RW9D6oqlqAplmLzXFc3QfjsEidrDx
mtor1SR48xrYaqz7pG6D7CZCg2/5Fi/ZTHZe1gb5fpjNnPyAoE5hCnziQFYSiFPYCQyC7EzIJb7E
IqvtXd40ZD2tzpng5Kex+ySxfuTHKF3hpFu0kDqNt8iJWZM7sEKiZ8BQAdlhkjgcqBpbC1USqXl+
UrXO5+tknvDSMfg11UkaX7TXhvhdVsyQtWQ3Ms5FUMJkM072rEWLF9f1gHIT6o+Glx5Xoz2iiEgN
AEp43Fc+nlbmexLAGO0lChYH8gQettlNigL04zRAp7J1OQUuy8HH64NHA7JaBaHp9LlB7d48K4Ic
3rkkeL4MZT8M8/ASQ0Xtl2iwTLjjGqTE6CLyFmV2o9Vk+OZ6BUmq37oxv47wWg3vuk6T7jC6gFp0
5SJB7njQIU4XSzEKsORp5jX5Dhb9tjsJHJf6zrc9Sr+QTCa7ZsjEztcq60EC/2hC27pq8lmOpPM6
HuJr8GmY3CPGL16PkBPF4iCAUYmfPVIi6IPqfGSvN7Gu/RJSl6jfC5DWYX5p8IR96qJxdvClcWly
B7/4VFXwkgvNxmRY3a9xsmD6FVa4rIcZgIjoDsYwWXYltOXTbmg8+ShnMoQHdCNHvGSydu68q5GC
ingH6NnHH3QVMt+T0HFqCk/3+XiViCG/ZO33BpSFExNUfAAuyAg9h81gkMMEfHD6E1NC7URT1yU2
7kcAofPp3wDEWyOlEBYAMIMkDOjZ38BOyDJPAY/sT8Yf6K2frl/WlAHwkO7T+weCVRGEM0C7YZB6
BrSzKBt8D0f0Ce1TU9ZIFtkJ4Bmw+Esv6b7PO4IAAeHOHsRgP26RLMlZ+8DaFlWyQMhlLvL4FnKT
vGy7+SUf4XKPEyXcgeTx+99f9xofAx8d07gF8qFf8Yp1iYJqwEO1P8H0JK1U2CicHDp894+FtxL6
jih60S94lUnUIqutn3kq4PjYMVY6s3RXCOIlCC+GNcEFjPP1LG5APtR9G/gDy4lt5fynUdzE0Jo0
Aq+xDcvMKtjewwlC+mo+Nog3xLNPxn4HA6DcXbLSfWMy0UyAL8GW2oM1eQZORxIf1lo1nFKcZ7zY
3Na7Ypmy4JKD26vFv3U6scfgabXttFeSdD9KVg8MmZOrnSuiGjSOrM63TPu63f17gbxC94GbQjGG
OxpALfba2TfFDgRWOD67k7ND8NvaPil7NSSfVYZMKdaM+r3dmM0kBEc2QHfo4bAy//71tEIMgqfW
9rTSKXgOsNNewDkYv2cE9qcEuU8XoNvXvxlYAl4GcT2aCjl0oX+PNyJMJkRkaHcyMwnLZEyzp1EI
8e52AkZBFQvNAlp1qN7/HiUR9bCCSoM4QXBGUWm6LsqKcBkpKIw5EZdshV5/FFrv8HIGiwmCE0iV
/h7OTjYHfa5jSJaFx/GO5kp+zfqsf68vBlrSm0Un/Iu21FWo3v4eJxqB8oLOwk8LmgplQ2fcZwFa
jr1sL0Ubv1qHW0Nm86Tdznsck2dn41jXy+Ivhp9IP0xVG+Xq2fenudIJC1/qPLtE4n+1xbbxADXh
29CHhkDp709bEhcta6P4KZEoKLrVGFHUifBull6QC2D6q58LewvSTyh14PaxSVv+HqsJJawvYHZ6
UhEzO3hNkiqN+ks5O2+NguChBFfZ5ut6nlGK4LSE+R4KRA1HxB9j3brPcKpR77Oihj4ObtDwCAOR
AC45CH48uy9jK1hghtg71QZaGb7k00l10LgWvWjXggPUbwrDmvXXv8+p11+32VfgmkFnC/SM+Oyc
ylu84xI2y5NbcrmHxiAtx7FjF06nN0bBNYkZBCsd9JnzOcRvGKoOfDicTt14mC2Ar5m0l8gRb4yC
8gkTiJMd3KDzG0wwvDvbTMynKCIKqedLWoJQMFf/nrFX92S8XR0YBpxLwNbnJ23fTS2gvWk+edKm
JZf/j7PzWHIbSdv1FSEC3mwBmgKrVCqV/GwQcg3vE0ACV/8/0NmIIIOMOtPRveiOUTITaT7zmmLf
TfljHOePLuDaoOjMey/zxRleaUdrSxXpZ7gxW6cNOzWp/ktCQSUb5teya8XRi2V3qJ3ICEVeT3fC
jst1xGwGQwpMPUAioax9fq4guQltUbUxzHovDhzFAGs3FMOb15FLgrcKoALvJFHv+SgsnoHmgiNC
SHHxf05q0MlEuSXGp3ZEAv+BVon3Qatq854P8PoHn3Xg1vhmvS4IrFAX2DpVjH001CM+KaG51PN/
qjE2e5FUy6M6a+XDTEM0Dto8s75opAHH23vncmXXodGgZMdDc/rbD/0nxhJ1mWVLn06h6hE2Yg08
h3pG1fP2KBd38DpBdMKRHeQto1t2vrJJnnS6KMcpTDuNliL6bE9GSxcMcd57L+a1odCmgd8EBgof
mnXC/0xIc8tmpuc+hXpjmL4qZbef3dQJusi91yz2rnw2ogE2JA/M6oZ0PhTCHTVxfgbgWiuy73AJ
44b2lK3IAJ0puzpG7RK915zB+jEmciwCNRb1Hf2yy4NI6x9EFAAilheYyPlPEJ2aZxMW6eGUwAk4
6GM+xT8KlXqcU1pifj/RmWnv8F+vbRnQG+tVA0sbltf5mIZIdTFQ6Q9dk7qHOkB2VIbKefORB4iC
IwF0YmfFJW1mNlPSiIaCURTQ8fu67uhJFuLj7X15If9G0A2qkUxmfQlMKH7nc3Ho71XoVoxh4iQQ
s3Eo4haLrHlanqlCmYNfGkJ7QZ5l1rhY1SLyZ9tG667ASa8/aBS4u2NUdNATkrqZMKeUXZLvwUpr
2T2hDn7J9o7weIXZ2rzHXBTnv3RRUnxu1/VgI0+viWb3f4p6TO+s+pUtzSnlMgCtSNC0TXyWnvZb
UrcTgk5WZb9nS8d2kKuyTHdGVNjpQ2su869JRxfi4FodVsi15Ub3SgJXdhhoMKoPKIdyY1ibyAPP
SOkIWinkspV7yG21fUS29J6F4OWzidmF/VdSHZ0k9C3PVzTOvBQZ+lSGxBtlz4dVUy2QXaF7ftKi
5vEuiRQle0c3Or/nMn9tghxbEEKoGgOCXj/DP5dUHoF8mqNcho7XiUeqix+8rOzefk6Jbgi0cVhC
UmF7E1aGHuMDw/yKfm4PbqKV+xa/qjv78vK+RUWWx5krcM28LgAzki54XM8w9QTB4A7ijZP5TqdF
1t5x6R3cqQlcDLdmQzowoBU+voJ3z1fOLEfKdZgXhVo1Vii2FeTJ6aybpwhy4D2ds4t3mcEgfJLI
Us2xiQvOB8PEY0QKxXDCrHWb/1LqydVxEL2rPKgjl/0OSpLivIpay78YiOYZQaJmWhGUIm4bGlFW
/j2Bk0qSM8dJ+Z7nwGle5jFvPiu62YmgLfPkNW06T/ozne4WCpUYG/GoizyvgpQazvcRQyR3R621
/E2fryjDwiuKr0Zi0XKaYno4O0SxQP5bxjzVYYfUikXXWs3TTxTIzfQ5oslTHTobG/NvC8SfP+Yi
Cv1XpNhlEQ7VHI8f9MrlvW8heg87pVZS83UpLU7cQJYBVEQnfN0PS9SLwNSolfqjdEb9zle9OIos
tEk8bpJwrNXGzVEsh2FKsEayQkWon9HhNLlOx6OSN9C+itwMnKa7c9Fd20fcpJQb+bwri/7801qp
5S6jaO2QzuGsHXonR0g8hjWTBsYSj28Os0CZEyIiIg0y1eBYng+XmlNXzAA3wsJyEXBoaNOLMvp1
+zW7CAYYhCjSpOSymkBvs08eBpGMc6OGSp04wVBpPeYDtCiezDxpX9Qyt++c/YtrjAFNqpyojED7
QyDrfFboN3iNm4xkiN5SPZsRDXU0ufU7n+rqKDC8oXqvBSVzM8qU5B5kNE8N3TEfXySYr8/zFN9j
pVwbBa0B5KqBNlmUHc/nQgcvqQ1Yo2Fi6O0DxqQ46FJzubPRL7cdlHgCYA2ZY4Ltrf6o7sUT+y2x
Qri2+l6hjRQUWkXD0zTuPW+XE4Jm87eASiGTSG2z5Rxarhx+3Qo7uTY+JFSoDOHeN0+IajDtARJB
4sGL6soq9hnrYnHxJJRp8Un1chwvLC1r8t8I65ivt3f45Zy4/DF44cC6bLjtVhjB906ya91wFUv/
Clgx/VLk8z3JlaujkFEbhoE/N8nR+VaohrZvmmhyw0Fzhy/tmAyPmpLKL7fn8vfMn0V05EKgSbmS
kYzyYKqfD6MTm5swk72QVgdUK3jIIj3MKBC0AVQtbHocY3b/CKnl/4uUdsyOSayKn1WKvsIBNAN+
1ja2SNrh9s+63KEgQcmBKVRRL+Pv8181lZh3ttjYhnauJfaLBDDSP5RWmS+fZ5Ahf26PdmWpQZ6i
LcW1SInkghfTx2PTTpLR7NQKOC/WwUbnZnd7lGtzggWjUbJwSHK3liVDMtRqHvVeOEXJAOQrU0MJ
4xsg3yD820NdvmQoRVKTgn6AjQ5p6PnyrfEC7XY+qmVm5dElAPMX9FJOaadWvhJb6h8jvXsIr6yi
SZGJ+hJ47JUgcD5o3eAtA9csCgegdEGjFmWgDnednC6fF51wnDsFMAICDluccALGSmhGFIUJ9M7n
Ok3zX8izI5A9ooeIm5m885xdWUrCyVX/W6OVBs3tfFbNJCPTQkohFPHg+YoKNV+N7eyTSs1x52md
/lhPY7fc+YDX1hLdRTxDcbGAG7j5gKrVj0k0ZdiNFbzUrjupR09f7pF+ro4CixgFKYzAdHVzOc9o
Jpjm3EehsRS/0JSZ9knrvjmFxsYJXxQeG3pZNCHXH/FPllGqnZMTmyvhKF19t5i6cigKO78TJV85
XERQ6MJTEoAC5m4WLGlhB/KoKaE09TTodKs8lDjrAQisfr75bJ2NtFk01UJAIY4YyWsQM3Ng+z/G
qsURHmq3BEzTl7NfREq/vz3s1Qmy49EZpR5BwfN8GfWqaptEYxmLMY1+UizQ+mAaunYJ7Kntfrx5
MChnNlV9CpDA8TdhCFGwKQfK8aFJCPJiaDVQwGoud0OvWndqR1f2IL1NIgtqZdz2W+bekhoLyAgn
ClPZRUhmtPDNpf1WHX/eUQrfVFl4TGEKbisKqZc5Wi9NJUS8HkygmoGwtQf58OZl85gJiu6EV2s5
8/wbCSXH4npO41Nk9EWACoO3L7Fle6ppWLzcHuryGqTzxx1LygI3ln1/PtQwpCMgwWUOB5n8z5TR
Hy8zXhe1xtykuGe3frn1GGs1dGUjqCur6HwsvcXdKx6nOYTBZwDAQDMebXgXSRjvnlvy5W5gqFUB
m7QaOaCLeltqp25u6VQSC3sKOrBOu3QRb1XH/Nu1wqCbmgRB9gWsJG5qIqt5MsNS0cSudpJfYvFs
8F2yfvM9DjiVkqjD/6iWXeiWTTWgfI3cBKmO5cVccN/NvV7eqbFcfiDeeTpwpCZUkJD0Pv9AuROl
CX5oehiJxDw0fWuGuP1WuKwv5pvTIMAI9IAhpRJf8K3OhwLMUTllJ40QwvYq64HFuiZz583xPBzA
lcnL0hFNOOuj/M+bUdjjaMPhtUNBL2Q3Du6PpLDfLZk53rlVL/cbsS9pEFxoWEHgH84HQu5mMWon
c8I+0f4TVpw+mLk07wSzlyEEg6zTgGVIKL/tU0XYWRZ50zshyiPV6BuNAsEjt5evpMkKIFZkIpBX
AMP2VhnAVXpdY1dwKa1kyq0p0SQULe864Dey69uHxBle1aGJ7szucgnBGRGhU+SjpgAf8HwJI7dA
uasRhCoNOUMnZeQrrTocb993V0YhYV1FesHu4hK8HoF/dgQ3U1JSXsJ1fraq3WjVVRD3QMRvj0KZ
gj/nPB1aSd1c4YBIqSTqm6OkQnhokyaNwkJIx9sp2ehoD/2oJT9RVxBf4laavyuzVpWDkYiV+41q
f+uuTmbeDLzKAn0bOPmoF+/0lMLRa1c0yvhpbdYrhyiLBuOdTse32udOUUUfSFZdez+pkSYOMUI5
CswK1RjegRVorINLDyyBIVZSVNP0GgB5XOX99AgnZ5qPyH8McKu80sv3SxM75k4VnQX+Nq2H/oRW
Z6E9WbMl7MLP6qbP99Cjhvk4IN2xPNijVkT7qEhM87OpKNOXdOpKCzoS8lofGsS0zIfKUJJp53QR
yFd1NspC7gY52stDsWiFFRqSoktg9WVHa2tO2v51XsrYgJXS9v91pey7d3Wd0TPUOxF/nhRUsnej
Gi3xezEZOByUEOu63cJNvADJBh25c9rO+sS5b+IH21B0yv5IOQU5MaW5rxyQ0u+lo1cfep0Zv4sn
3cgPNhLR7cPgmMu099JCIreiF6YXjiYiUNkO3fxi9utKQTRHy2b0V/BCHj6P6Tj/L2sEGjrKMhRW
MGaaVbxinQmsta2NCV6QtO249wtwZrhaIe0qH0bT4CHi5QI04qQL5ozQXcYWwo2m6+UHiFiJ9y6B
zlfSjdAU+UzpMnF+z62iFj/6RsrkURMogR5NnKvUb7qzwG0R2NUpp1m3ndaHFQlzBv6clSWHacKv
84GOb3tqqY9+tfoaK+eqtRBcg0yllGBWTOnuFjFpwyGr8C7ZTQh8yaNmDmDxy5bWySmzzLI9OTUw
zZ2Fdkwb1IMUyoOZotqwS0AQVcesINg7KbomeQFNPssTqff8Z5itQX92pAbpRwHV8qNTrc6lPmDZ
3cPSdJXYO1UfI+GjZ82IdoqxfEijyHYDgL5J+myOFByerKXXhhMx+ZAd7QwFoV0CEgatoEmVswX9
SiJnMDdmhfDbrMgGbbA27x9lKfMomEtToBtR60sZdEOkxP7QG5ncSTuzoHRYihj9pe2RrGlsO4FR
0BRDceojZZR+2uRG92B0oKd2ObLK/Z43pZjZK43aBgTtAny8Mmbx+Op4ks8bg7+TwZy6rnz0Ons2
DpjAxiaqacMk9lMyxuOxji34E37l9fr4glt0iznRFKnK3jNAen2LMDvtn7wxd78lIlM/IsPmeUEa
NUn1FGNxXPlqgV6pLwxYUEG+dOynVVOuDFx7VCJ/iSEiBGOdaG2gkLVFFIFtmQU4TsdzYBfQAAhW
zFT6cMg9jBopyryvZiX7qGuN8hF3+Cx7iTET0z5301LKF439grh07gAGtttcOn6Vt335Ha5tP+xG
oGrKzpwKYLutHbvDAHvSKuYukBFCXX5a6nI4JsbkfrOcaKqPqTTxiNYyOt4/RYK9J7hpKFkddcPJ
fC1EUvxvsBqtOY6dMRcgpdXxC7DjLH+dHTBw7x04AdNDT9Gj+4QAEt8/7b36S6uMsbaDF+QBG9em
QsBvSOL3mVgW9eAhqfYDi+EieqfhHpnsM86x/DmP2oQxW8VxfxzRjIW3CvGvfxrEPADhBqNaB+D6
i/G4upTae9Fb2uRzSlhCuDiJ951rOMqPMM6GzherYeTD7ESmeIgSx+sPXuECLG0dOy7+o7PRuIGY
hlhHu3BBMFKZPA2JOgqBy5Mjarv4kLY2FK96njr9g61M8XIc4lGdDkau91+XyBHT+xgyTbtP1aZo
diOfsoepOWvdvhybRT6neRxBLewUA2BYHotexU9kUMzdMCkVqn1WV5tPPLURdJWStuQhsaZcnrBS
MJvHQvZiCksEuJT33tDkpt8lk6M/5cMEjaU3PNmH7hLp8xNBt2X8inQLk3RpjMar1bae8zlvXKX6
GlHTVD9qRTLkYTGoae8ni7SWY6lX/XO2QMU+2BlE2M8YvfVWG4h2tpSdHY3zxJsvI7jIbBM0/1CP
dCEZoTTT7FRIQSWMBLdTVkmrIT5UDcrEh7KN8imQvSL0Z4xNluXgTk1TB6KJZzbWAkfx6DaDjd9l
Mff2N24sUf9cUKdVnKBWiwp2URNV44GumPjkKLM5B0PjRs6pV2gXcD3ESxJywLUP9mLX6n6QndAf
vE5zlB9whYrukGTUIA90FQrN8KdciZOXdEZjF0B7YxU0mkxlOUiLTBu5OZJ+RMji5XtiQYfufX2O
lHxnddybcAWqun3v0b/tT8DZjffwSprqpyq7ONrBNiKxxeJc+0P7irRJ5O5SPwAIa/EbEyloYqh1
lfXbTGOab+hv1N2u4G6mZQpz3epZ58Uo/vD6tOM7T3EVz5+7EkMJpcw03NpNRyiPfZZB4/Nm+it7
q0b6zkeSVEQ+/T+LogimlISYlrI4gVfP+qfGKju03/oaMteyuM5zrPZ2Fs7OkmX7pTAVxNlLtW/2
Km+nerS9mbgmq1Wz92O+0hRCUzSsgP+TW7woyNzOB1dS0tzZbeJhXLckDSdJasPRzCblS5dijPHi
zLmm+nO6GN9EHIv0Q6a4LcdyQZiF2wxpsf5Hq6D7lfjskWr8uIyK4330EHeALUT30Ni7RUezAhl5
9NaQvLTr4wKr8ytmUCb0KX5kxHOfOAaejbGioww9K6vHV1XIz+jgAcDh/l2ekA811XBuslTZCVhi
/e90Sus48Lqx+gEHKkJ9FhjWTwnB6ecEP2XZL9kKEpqcQec+jmH/QPfTu/yQIhf+G3/RVO51SDTZ
q5VgX/5UxmWrExyOjV77xQQTY7cmf3hLVHOdfslklndfKuQzocXqI7IMEl0a6M+TMb3Qa8xg48xy
UT7Otg6rwk94xz5bgNDbV0nC3+5KerQZ1Lhufs6dRBT7IZ/7+t00jvHwzlHUUT5AW1SfYDTg3pY4
IitYZqV77dXBpEOcQfs51n0fOYELskAN4OZCBiG65BdBEq8+xIgt1h9UbJTto2tK6xcS5uy2oU+q
5H2U1BLHNgUZsidKYePySHS8dA9NpKfyuXCzrgrQzZ6dY6QO2vDTQb3upVxWnUrskuzpWC9aOr4Y
oyj/c3u318LOFNoXZfTM4ZcXRa2+r7B3mT+6/KvWn7osnr/OpQK1v5ia9NgSnIYaKg5WgCqJNRG7
ZdyVzdAM8iDKBZGKXq8pkvitaDq8fxoXlcyTgagn4IoWWksAWjrisTWiOt33qmJ8il3qiwdZiQTo
wNKamNwgyug6fqmYMDgH0824sj2lFoHhxiL5biSTa3x0E0s0X3rBZgiRk8PNyOLfK7u4XzUdfDAu
Y/lkd0XZICyYldQm2azWh9gcHO25ZsO1n9y40Yd9G1WKeay47YFh2LN1ICs0kBTIob08ViWkVDxs
zHR8zM0ud5+gCo31w8onav4UdhsV+164is1+LmBKjk6JjnGBrKY4Qr4Deonzgyz8ftD16gB+2NHf
60qrRPsqTSLUApFXVIenBok3NfelGpeIVcg4Vf4r3CgXh1LIheaQAkXykEGAMJHaTRdOT6yu6oa0
mFDAarnS6kBmMnoemtb8GLc9jDerS2X/Dt/byg5jBdffIFaV8iuKe2y4ovNq9RBFUCL9Ea5HfZya
aJDviyR2SrQxqeih4zKaffHBciS8OF/YclV8r6ArPHll3i0fZssWbDdF6uPXUq1QlczgNSZBFGeL
50O0y1W/rh2MuRKeQnv1DY1/NNMUVQFxG/DhaPGS3WRwDfmzJgi7eNzse5Y5a332PLH0KOiTvpJb
ki9ve+9RVWZWGXkeFUgjPqYeMqpS2Ma72UB6A+2DD3WbIFahlHOP1Kz5VpsbWiVg96mpUExZGU6b
QkcsxFg3RheFQEZKv3aV9Bl2CZZ5uKU/306i/9YeN1NFv4WGCR1mxKK2Yn2Km01Oq3hR2KFkm/nS
leJnDA3jYw0h1/GF3uQ/6jxZJr/kjXn18lj1giVX0l+3f8iVJacmplFDsq214baZM5qWag0wUAmR
mq196eTtgY8uDmjbdAfo0kPoJSXeD2mf7GB8vt4eff3TN6sAOpkSDGpxONRtyQzIHrc8rEV84oQt
7UF0iwPTkpDm64KuKEI+JbSse/WL7ZikM2CiVxYPCIULTL6qTNLk3o1CuONkfE7UHhZXmM/mjJiD
ULX5TlXmAprEeFTWASXhWKiCveD3/FOV0Uj/Oe3sqiqlM6FZjflLFFyomZT9Dtu66B0B+vg9s8U9
IaaLkuc6sqvR2V8lBqmAn4+cYcHVUzChTpPVeZAnyvwe8jpCzki7fb/9IS/Kd+tQ9Choo9IIpCF3
PlRPz3iqJjqAIDLnb/Dwy8PY2e2hRCjlmAjSNwBi6H/cHvXa0vIFaaRSdqeZsNm8HaGScCVtpljL
vxYe/aUskY/aMPwyapJZyLF+biOBcXvUK8sK7YaKOH5OiFFuy2z9oBYKmZUSto7Q9iJqiAMLR/oR
LgD/P0PRQ6IuumopbtvFUwZrt7EmJXSayN2jQiP8GVI19YT4nnroRVHPAU1KOdlTQWxw/W6Kh7bi
mIWiDOhztyPq1SPa78aiVncOw7VRKCZTGYfWRh1os0+UWi0rjglfjJLIroIEFoBFutdRuLIbVyNI
0Gn4Iq/+OOe7EUWjTOouDr5ppWSfBdoMr5KVNE6diXesMk0uJRkUfPWH2zvjyn5caSo0TVxwPFxq
5+NqS7MA4ouzk4r5GzzStjhlg0RFxTIRwKxEto+lNr3miWjvnL/LPUltecX1eDAHAdVvWrvgFuxu
pg5yQtRaBl2eyM8DuXdAwegeyOsSDcMZpyOEVB/wzvVqO59lpMwI2cm8Ohmthy0qFqa5/BHLPk6f
c7UTVF2F0KxTAs7detCoFX+aSXj6Q+tGApUO20Algo2oii+3V//KGugOB5NdxckEEHP+u2xj7VQh
Kn3qVMw+6GqNsd/TiiTPJWw83B7scotx0YF2oGO14h4ujks/GSr99Py0TAbCL/3Yef6AlsmjhJCI
6IqhJuVzk5XRfGePXZ4gnUonBFE6tKD2tns7IV3uOmwTT1XTKqtmB3kBUcubLx5G8ShZ6jSE4aCu
0//n0TLyDAkVNytOSCMon/MqjfbGvAw4LkT3Lp7LQ7Pi+Dj0Jqu5gvvPh+oxD4aQTFHSqhv1lFWZ
eWxQmuGGWFr0flLk+ApY2ZQw3nwXMTAlQgzJ6DqxkzcDF3oPs7wsTnqmDHtUqia/KeborX1Hh1FQ
dQNOStiBv/j5KM5oIdWBwNAJiQj7t1EiaukaS/stcgfxVpDn36EgiK6ELyJY/XwolbyFg8tQkdfp
BDV0Glw3/31746+rchayMQh/vurCF8aFZgu5c1GQ6jp34XPlhfuCirC+7AAuUBbOcyC5jVtb9yiv
17Y8yQDgGHArXKzrf/9nM/a9ZvfzVBSnUi7l92kolkcnQxLn7RMDx7H2IGnhe9toiYaW1tZVWpya
UXUOWJGQ+swz/+iJvM0xV98+HnsCNCZVLMBF24M8d27jlmlSntIUF8NlKb709Dp9kY+hp2X/3Z7c
lUMG4Exlr/Morl7T50toDfYgEM1ja7i70pH1sTaLj3pCmtMYerQf3WamqtbeuUWufDhA2ygD0H7C
r9vYvBSzF4sqRzPplCul+60ZuQzZlfJeGHh58a85G9wg2DAgPbYRdqv1Wb6qnJ2MHA7sSC3/kFRG
/tg7y11C7/qIbLY/MTIxhbtiWNwtiWJZKOuoc9ScWkRyFr9EtFb4qoVsPBV+B5eSiTbDJ7Ur+hcw
mN2PqW1GGapRjGMDN3fW76CAzB+rHNEwP51iz3iYB88oHru8N/QH11oUvGWIOpUdBhTlsHdSkU+7
YaGtcOIdbVaRcI7YISeBdlxfRUd5OfIarVbe4yDEz8T1RIbYLB8kyMGKzHvqCohW5kZbx6e6ErET
0B4ssShMtWTeI0VBno2SMRKAVNOj/EEBeaIFFsxeF4znQkCBVFRXP0IEru/kwVd2iMftoJJwo8KL
muv5vozc3mSPZNXJok/zDeU/+QG7mntupX+z6c1Xo79P331FHKFRsR6Pf24QjZ3nFoOoTqhQGc0j
mg2u9xW7Erqz+UKp3Vd1REdPNARp04mkncSTnhpxuYPvPqe72h6NP2hSdtPRjbqmpT47y2S/xE35
U4FJa4VtBqT/uxjVRAQDBdg4vH1+r2xx6P6wd9ZXBIDb5vyWaJBG1N6qk6LkyreCPTiCaVO1/Wwr
1pulLiDxkVaBTuFv3BE3TxZmVvaska2eMGAcHoTM4n3qGM2BjphyZ16X35/rCK1gcjfSRlB05x/G
6dHyMSjEcUMstrFHw3cwkCMqp+RwewEvny0qS1R3GIwE9QLm4WReprkpV9FCXCyCpiiwRUgNw88j
rJqofdLAuD3i5SfjeiceJ7D5+1RuwtEaicAun+3iVHPOAhSaao4djTTswrXg9lCXt/sKzQZ+BvAD
7N52FRGHLbvInMuT1pbdTp/fVU0VYLZDcXAtJ2NFWq4yoNGd6/3amnorL04F5ERMuq7AP6eqwK0l
xgmkPMVpnvnJ6O5SuzADrTW/jtzzd97LK1tFB36PFLlDAgm+/Hy0akUUV6lbnggVkl3ZG8mjmRRv
pn1QfLTtdQiibAg6m4O2IMaloT/WnBDPwX9Kp9oKvAXlVD7nna92ZUKrTPYKQYeXR/Z9PqFhjJFA
VobmNJZSvqSOFz9EORYrt/fGlY8E/pE/HTgaHtdbYJWL7Df0srI59c1BaCOLVmWTb0raOoZyZ0Nc
mRGvvOqsOKcVZrfJGmRCqFYjs3eKqQYdWvAWh2Qu5o+3Z3SZeq3UKVIulo0AasvGmAze1SizWbeZ
DJfQPqeVpRVw36wapzOpTk2Q41e03FnJKwca4j/vIPBBGC1bHFzvtEOFbmxz6opOPUhgwb5VKt4O
U4E3g855qqAdgWZZs0sQ7udbw8jUeHD7qD4l2bTsGqsVu6wd7wUzVybEuSXgJZmkCLutvi4JcIul
05vTIsAglXHrfiwB0B+NIbPfnAXx8Gqg+0jM4QNtvdZHBHjxHmnaE6LW/Z6IxgvKNjODWcNa8fb2
uLIJUbmnCIBIDgJb25rZiqEesrFuTwaShiYId0/x9rPRDveqTNcG4nFc5bVw5UAD5fwjSZmOGYLl
7QkHyAypiwmamKLcy8SvjeKBYubdggEPFPd8lKKYzdETaMehBKu+T5RFd9F1BNJ2Z9ku7wn4gZAs
wSeud9KW31P3JcKtUh9OXpTFzoMhZ5SeU1XE035WPJT10tlp74U1l5Mj6OMFwfUBKSPSrvPJYd9J
d3Wuh1Pfe8VpJFag0VPXaX4nzLjc6aszK4Y+ZOBA27dHt3NF15dSHU4IYrcHivSDD6esDyCP36sO
X5sS8bHtePwFLmL9Kf88ir1uD1TC7QGQQ5IdRkOXaK0o97gvVydkr+89ZBEeqs3CwUZzgD/G46nQ
pvKd4oA0QHHWMnAiUOB23z5RlxcuOZy1Wi/hHoESz+Y2Gg0r6zvARKfR7qt8N8WT5xyMXiF5sJxi
SE+U33XvOBdl/PL2kckMYN7TDeSRXDftP4u5mDY2NO2iPOStUdlBhf5sdTRrDxzLPIN1euoEPnA7
3ZZjdbg99GVMtZZR2HA0F1B62ao4aKZIXDfNuxDhic53KmP5rCUWQrqLGj8sNOhfOtvoAvB+0Z3l
vtxBvJzIEnIwTGhwWxZLZ7R9K8u8DwelNY9Z0/Oy6ek93PPleWdNubnWJ23N0Tf3ipRaI0B29mGu
ph/HrMS3tmy+uUn9x7b66OH2Yl5uVxglKwh19amndrQZTEtN4EyqjSpQlyK9vcTzISevQMVDu4fz
/0s2O8/11rFWXDz1RBhbmz0Tp3oVmWaCRE8b986uTcCE7FCFHtSdbFIzX6GeYAZWSM+yw4hRfaIB
MQ4fV/8/7D+BEGrCNxNpRHhnSiEQ0AZad0iViQbpGBurd+bUjuCyMif+cXud/l542x8PfoCCMikK
tezNuZ5iPZu0tmnCvsiWBKxpVxovpoGAwr4oKrdJfcrtRRJMsi6cUwTzMwuK3hj7XdrKHFh1NhJ4
L83cjwd8qON4nwuqJoUv41JzHxu1M8zmQ4nytP7VTEA6HJXOzX5afJ3FzxNuT5xOyMB3WZFomg/S
KbOeAUJg4zhRzS4+6BhNjLsYbi+SYuDdMow/4qL5dnsdru0XgnyLD6nSY9u6KPVjpQIuMXOYasBc
1Ln4SrRg+U7TvD0Gctb6G/bdRP0UqTaPOJq5qTEBcA7HtXgjJnM8YjA8YYkZL/vbk7o81w7qBcil
IcbJ3LY19bb3PN62qAprHuJ3oIPKXaE7xZtvD0K6taWPsB350pZ4TbLSN46L7/Ig1WKH1mj0oDel
dqd2fuUDQWGla0/5kvRlK8pWKoCrrGRow9ZKim+dpi/ZDg33/GjpdV3cCbyvLBwdybXLsjYkUBc7
fwXGRauMWUtapEzdbyuEMhx55e98ncv7EMbT+saQUtDb3dbpQZHXFqiTLsRGaXpA2HZZkOnuRRqq
cW7+jmxlaO/Q+i4XEWFKHheiYiLjC8IdDEmEoBuemKTIkk+yMycEKhVvwMibyHK688muTHB9VdDs
QCqQjHCz042pbYkdVyU4UCWjn1t224EbREH9EM9mYoI9n2ll397z16bo0iIH5EFQdEGy1pXZawXW
NGFTNc0LxI3xtajd9inDv+NOrHC5SyDV8cbAe6HCzbVxvksKs2zw9lhEaGKUrfldmbtQ5Lpuzg+3
53Q5EC6KEKsBVqBGdQETUjRM3kq8W+E8CM2XRg76NDaaN+9HRkGREJ0L0EHmtpfsljEFZssUIXYx
P2KrPWqlfJ4aAd9mUN9eqF/jYoJwKh6ErttLo8UuV7USRcAlE8W3AWz1HmzwdCdxv9wMjEKTmoY8
Mo7UGM+/EPpOQFLVdginSlaP6KE5vhvbcoUk3svVr3wjCqXMiTic07ztUjkqxj/UCaZwanIlAJ6B
yfcKxn/zTqALzoUOcIJ6xBY8JZWK3odJfR+9M2xT8Ap9r2jLcid4upjL2s5bLyekTtZPtFm2DCqT
MyaA12s8AZ6FunrZ97V75zK6uB4gpnJogAnRplgJpucfxyxSL9WHaQpzw6F+MmjqHo8xHEyUIj1O
mNH7t9fu6njoLpBS0AEztvG1qiLqZaAWE2I/5r1SYZ/29SSb36Oe5EdFi2DN3B7wIqBngghmrIS1
NUB0NvdfpxQ4FHjGFFrtbO7TOHmQS/pNTtqRFPS9FulPS2neCy+uD8rJ0tmK6+Dnq4refKs2i823
U9VvnrMENBg7v28whUmStPId0b+fyulOGKmtczkLI9e5UjQgewA9RCRwPiymaVmvd7UMuxjw/qip
u2UE29mXev4YCUV5xRRl/CSrKgXZWXbmq92a5m8ZWZ9vr/lF5sjvIGv8fxX+Ver5/HcU2dyCzbZl
GFemjcDu0JYfFNrLcSAirVopTpXyAVou2cftga/tLsQ9/hLzKRI6mzOjyYHykO7JcBjGGScu+2cL
+LbDXdIXdfy/24Nd3GvM0iN2pObE/Unidj5Lau729H+cncdu3MgWhp+IAHPYkh3UVHKS5fGGcGQV
c05Pfz9q5WYLauhigBkDA7i6ihVO+EMvkXYUlOEfe5wlwPUr9rcosn6/eyRyUQBUMFa5d7b6sWPU
4Xm4oPw54dsQ4qUDla3XstM06Pb+7aEubx1GQiGFtwehZOpP55NakIvNqhTyvAew/dnpnfRH2tTW
lRv0laWji0pJjit6VRDeLJ3QdIw9ikQ9YZeafCiqzLnNcyX6oA9tfiU+uBxKJ/MEawtFlj7attpJ
4pkZRatOJzdxxn0SNeNu0mEYCVm+mzFN8fZFwIZ8ggd8m8VRntacCf7QqRzq4bOTRcMzoZ68EtBd
Hi4eU74RtRl0CSm4n3+halSlrNN4PmlLPQd67SZPsVxl3wZDOWi9BMUNBOrKY/TaKoL1fFEeQht8
a80An8+dJzOfTzIG/OjBRPo6sOq+UsbL03t3IB1BhBfXjj54p23xJ07nptXgwJ0kLfCbrAMzi0D4
tHt7lFcn5BIsrFrqSGBsVlHrX8R6tPmE/POXGfm/Pag2SK84hVwZ6fJEgXhEJRV4GnE2N/P595J6
5jhiNuZTOjULzlte5BsdrLC353N58xEkgM7DhJUY/wL0u+AgO9lesZxoeX8uu+rU0fn0i7n+W6Fl
+P8MxtFdUb9Ma8trbzKtdCOIaSevd2fELpzF+WICAYbvBFc09Aj29CudhFfnx1O6xiov7vPnq7iy
Ke1iGJfT5ELxCyq7mYJahepSe3oLlKuYr8zxcoOYGs0sION8NPbJ5rMhgu/OM2iPkxsVzUlDJ/zQ
ex6mY403XwFwvToUGDGAVahZUuw/n9vY4r/qLrN1Wmn8RzKXvxgJTntuqObKpC73IpNC7cVZOQ9r
E+N8pLaco8itkXHUHUUeZNGbaDdRYX17L74ynxU+sNYJaNWhbXQ+ipyLQevN0iXBxfVoyBvlh5nD
O8Lo0np+e6jLbcGikf2BN3Lpmm21jdKsb628QN2uMi2waH0OcTwzjHiv4RqFM6WnPL094CsriGjE
6m+MIBot502E0RiLh02DaZ8WJXHu4wUMQ7eY45Xd/tooLpcGt7vz8r3OV9BqoBZiIuWcjM4tuGW9
oviupml25VZ/ZRiKpeumW9eOvur5MLJxU6JR0z3NmYz3Sp9heEwv+v2bbr1oV9E1KkagI85HSQqv
w8EyjU6axLw+zWtv3xPCXdl0r8yF+3X11qGAzjibD1MWmlg98VxSv1n8tvLFfVTTOL1yVF8fhc2t
c+/xbGwOUJ2IRuus1MUCee7unaz0djE62Fc+/ysHaA0hwI+QOFNm25SD4ynpHDiZ7klFQA05vFq7
R5AUc9MpvSbs+vLQnecMlNd4Bik7qASXW1khu0gqJc4RhtDIhOL2DvFLv6sdICTgtXtX+5o5kKJz
X8Ubd0jKHesSoPeARUeCAOf8WeBup8xfZ/eLOrdBLu47Bf6HnX8RynNUJzeOh3FdbUzfG+X320fx
8uwTOK6XJhUE0tftK9Q7cdLjrBDxLUBSGlklw7HS48CoTLTAo+Gap8Llt2c89tZLNY3jvwkZSFOV
YU5gEJWGO2F5VJQ7OlPXQD3rPj3/HoDsKQxSV6CCRsn4/LRg89JB31mQCmyr4URERsdBwmv3YTp7
H8CepaHRNfUdhnjFM1nWeEUt7pVVZWQOK6XXlZ212eHAXksbK4A4pLsgTuhrYFSM9eKOeE3yJCXX
dH4vKXFUrS32H4yNtXGzFYxWW6k7aMLFYeqKefqrudgR38UFqNjAwmixP6YrYuFm4aVRdjNMzd+W
la/AFmFm7v7dWwpY+FoHJnvk7d9MXvYJHOsyEyFuqOpuMEc91BIF1ghKs/ggeru3h1t3zOZbcyXS
aaT/TuN5CyVoUMijcyOaE5x7ue+0xjxN06jfenVS3wAMTW5cexm/vj3o5QdGzxzqHckKDRDKwucb
DJNBJ+lsrzvhQNpw7CVixBARHemcsNVCyS4tl/Za45qb+GKu5GDGypFZEWsXRkmRWLWR6aKe4rZ3
lUAilj0ETdOO7f6FjHA3DOXy5GpG7QT5qNbJt8XrentvwxN87Abq1qhBqXiHFgKjhZT7SERpzg0E
zIXiVQX3OJWoVAdQ7XLrSS5VVPp9TMDzoOmD0fh2D2/oVLe9mX5s5qxUvhUKrQt62ZPVr/7bJa5s
GJs3u9GSffkrm/rYoRkg2piMrurzciciWLWfZx2fb1xSFeqxTtYO+V4dXdFjK4sS98GCPfWkjJ3b
fLOkSNM9TgSOt7frXnWP9rQqeSAn0PxuoO/KQx1DWLxNo2FI+JkOTDJ18BzoXtGk48ZoaM/QQbBL
RPGm/yTTse8xKixbXHOHJNPSAHzPUh512anqf4qpjcqNVi1Li6SpUg1fdZNMMfWjOPPUfdVGqfac
jJ47PYiaPOI3ls4p8gF5PE/p39GIGnGntyjF3MZLjyxqpmXNGOjSRqZDDln8NUkToR3TfMlF4GY1
8CQqOXaq3gq1dOmYTsmcTIydouDk7Cc3k8bBSR2nOvWDM4nPqVrGscAo1U3xLMAWtYFMTvDkg73T
xkfPy3SOgjeldTANEgZhQzVXP3pJ5Tg3TDvtA6NTZfUhWrpUX2VGi/a5rzPFQ4pCX6ob/IKiP7XS
LfkzlP34j40midhLFNzj+6rS3KgKjCKC6z22GcT+rC/RsmgpVCEN1Zdt7Q+yt9R9RDMYU+qyM0wU
UVpVfWoJcrsvwEli7fNMbVl+Ai3cDSfDmluElRC7xn+8L5GAEUnu9HsJNrT+MGTp8H0x0JC+5w0b
vECgChTvEjXzFhq6I1pX2OVGza7PEOPYt1aRyCNGm/10O6NNYKH7UMzVgU/NHjN07r4bYykbe9ek
ky3C1EnS8aCy9g5u30rufKeV7cV/6knrk502Wl4NvSVr4IAWal4+1q0U5W5xxzq/qSunTe9Uoer/
YW9vpw+NjjfzqeymGvZIK3Di7gXiyA+1qOHtIxeTdUEZKdqnwZzd5k4mKI8E2agP1oPOZ6cN2KHG
cOfoiX2PPhSu0zUmnu1dTO9TOyAhODifZmh44kli/549Sg+Qyw5sUN19q+M5f0CBHbGSnIXqjqWj
xUoohgSuN6oqtva1cBv3e4rcCJrKORJnD4oKTOIgaIzMx7SxZzRVdDfSVb9IjHzcGyavp3bqMRY1
npq+EfLLaCmz9mhFFSKkKSxAPFgrhPqk4uOJNOt4kWJFc5g8HNN9ylJ1FE4OolHBItHKvi+VsX6W
1Kgiw4+MPLmvUq29m8ZyQCA8x6P36DSdYSm+C9XvG638aCrhkGTekPlIlnHl7dBXEvEnErBY4gEs
08rbmbHitIcWd9W2XB1LFWatxGl0MECZqQ9zxu3sR1HeR6eZ2vgzaHlXIkvlWV8JtFH5B/A4ojsk
Bt0O4Bkr1DlF7Xq7iXplvZsUpLTQQsmbmeOY9hO2KF6JIpsz4xKm4XuLIbRrYbbd1aNzcrHp9W5H
VVR/DME2v01RHyt/1JTw3JNi4Mb6zZrT5LcuTJl8g/cTNbetNg2/YMS5+CYjHOX5o1qpbqC48WDu
Fiue3ePAo6+EcsLG6EH1ptg4iZpv+8ka8Ds4Konh5H6hxbV4jieLyhyen820a9DEqBHKMTrzpKa4
3QO1c4r8XuXBnPECGa0FEksn0UQVZTcGYxVXy87pJ9d8FIscf4GhHJ6HsWvVhyF3UxcpNiQa/UIW
8/D37Sf1lRgG9fu1tMymBTS0BR/WCdtclIsBaz5R9/Cxpp2ymMU93kDiZKCuekRDysRfaGjuB7NG
+sVFou3tH/GChD6PJqBTWGDquVyoBW0jeVB0TV0K0zilXYx35LTEab4nnoE7NQ74C898Tvu27lvo
P2NOBvXF0Gqn+qrlyvyBy6iod4VceiQ+jKXBEh5H8RQ37lp3ikTssYvODMfnYBZ96Lptj4wESJj2
t55yVsepcPtD1LaDsgdJM2HEDXnLPLADvK9zbTQ86k4CmMuf+rYrg6pHuu3QwGrQC5St6KM1vj6Z
OH37djw4v/JRi5ZHk9b8+N4Qb9VjhOMI4PvFB3AT4imI5sllKGRYIDluBArPf+NzfoV7nLsK5bPe
njL19Pa3uUgdGHQl6AHJJhGmPXMec8XA6xZUmGTYxtqwXxQ8nMuSm+v/GAXUHBw96NxUic9Hqau5
WBbHkKGTifHObShlplZrXZnLRdAKGoNsce0NALUiVTgfZRwwGzSd0iSQ0y0iADgwWEXr2Z2VKG1I
0Oqd2OvXfI8uV3AddQUEYiFA03WTEg8edQm0usxTjRBciXoQXis+RIvpShnhtdnBcESygRYlHZD1
//8DPUwNSkZ4slgngCD9sOc97eWnAedjI9CrcgZfY2TdcDvUhtJdyQYuAnOEFFCPZIrkXRy/zRSt
GpUydiNSMIv81efjXdMMP73U+StEdM338PWx1rIMDC8kQNb//88062K2qp7m86mBt4aIUhS1R7mo
Hg4UBgoAVKq/vXdvMjkE1FZuBa3fLeAKUbjZ0hUmN+ZdFXir3znSg/WVO9B8ZZusnApso7gLV4LZ
+bzGRjpRWejeqbRh9u4hfJm6X+gAywLLQqwumNFlbG4t1DaznVu2C296NkPJw1RLua2l1MVNK63Y
3IlMWBL6nIcj+d5a6mnYRU5TzLemXUskrhJncE/W6oFmB3qUI6imZK0rv3YcTfugI1X5hPjbCO1X
jdslIFox2icNWa3uyZNTHB0rWsQ9pvJD3J6sMpUd8oa2k+5ysKVEzCR+6NDggIM0YhO7agDkKu/4
PZkyh5W2QLrNplqpbqxIJsse7bzoubKVbPC93pvke2t44L1WoAhgAQAwIJfO1zURwsQaXkU+FNEj
Gdjow8HmR3LzChzh8vsxDrWHtVwIOHWL5oknTe9rHXV1zW6Tk9dZ2S2Ka+W1bcKvPXsp19kABqDs
SRyEavz5bAxSAAgICA4h0TrdZMKVgWn0187z+pJcjILE8FrHpcC2tQaum0aQ87MXQSQVzzUivXtT
Rt3H0vDElTv5ctnWuGPlplLNXYGk5xOaWLMO9TYRVkaRPen6UE8HR6LCe+XxXD/z+ZSgoOqoF6GD
ooLuWn/HP9fGbI69Xo5KEi50afBL1CBb7AgboRG3jbnMfgPXDZcsR+ltP0vz7gpvdP0w5+O/UPZX
ACKbgzbh+fiGhdt30VDywxVwClDORe/YkTeu0T+52XDtPb38gLgfUyFRiaqolGzL45BC26IvkPCJ
6vqHpmbjoYAl5C8WaPT33o6rSyQhCW33VYxq83LbMRbBdHKJ8jNJqS3P/1jF+G7YEn8zjFuK/fQn
ALJt3hfHLqXeSEWhqCdJa4aJALoe3k1vY5SXajIuKzaFtM1N0SeOWzvZHIdxMWU/gROU4WRl1zSO
Ljc8xX6KQY6HDjUlkM0oCTgLEnYnDtU0o05dlJF3Eq19zUnzlR2w6pNzHdFeIqTeDBPPTd+mcy5C
pRDmR2sxjBNmW1PoDlLfvb0FXhsKJS4qr1QDV2DE+dZOuqxfitYVIfKiY6DSYj8gZJs8IDlTXdlt
Lxv3/Bi5K3PeXA8yxKgXHNE/x7gxWnQcNVixY1Kaw673zGrwm6Liys2snuI2cOUm+9EUWqLZvqah
yOhPWQdx0BIzar6L5YrsrgN1kN3WSyy1g70UcM0LPGD0kzGmg7hSlX7le/NzOY2oj3PNbXMbgMZl
11VaEvYmNcQbjbq0cdMvDWnn25/hcqA1SgHgoAOz4SXafHHbzJemSeMsbNy2JEfI0w+WJ68ZWF3e
Y+vy03EjDaHxss0H0tTEdQMthrDP1PgBwcjVL7kdELbVYNaiYRrVV27u1+YFmhApDXCyNEs2h9/E
RDXBQhXSbr8gy4UEr9zLKDHff8l4YC9XnDGbGLT7Zv2aBO9ZQzow+6nPh1T/TtAK6ivPwOVZoS8C
fWUNKXWEqzbvd+PVjlaafRnqE8l10LhTguRXr/cfVfCz13za1pN3flpWVRXuGEJXh/aWfn4yU2eZ
e9nBDXbL2XyoYCMsVMp7JUctpEFwUQNNnf0UY15MoPsmSlHc52gbvHtjrgkXOQJ20iuk6fxXOErU
kjNQsHdaO/atJVPu0NhUvrx7FF4i0AHgpdYoel35f26GqZR1HtlWdKrjVLuHdNL5OAvkV77fGoX/
u6JrrxFJGojrPEjAETYrGrmVmkcjDHKELfr66MGrmm/iXB1SH8XZZbwRLrKofmlFePW+PcF1mTZD
rzuHQg3ZAVSGzdZR7djBNs2BYuskLjKxk0bNXdPHDjV+RzS+4LHS/FH2KkE2/dYrw2+PITO3IGND
EaQUAIFvk59M7jjMeZ6XYZeXStDp4xTo6hxf6VK/sr7cYOp6sbzg+NZf8c9XJDmOsVJZyjCbteo/
FJKLIii6dthPFmkM+s5aMCfS/u+9SwvqecUOEptx1WzFKqYZoWlNK5oQqvmfpJmrT1qeT3t17QJH
i5McAQeNQdfa7ue3B75cVDQkQRGypdD4oLd1Pt1RxdAB9YwmlIaH6w/EwYe6K/Urm3Z7Z6/TokmH
ueFahiBnPh+lUqbFKcyqDXFy607CpTHXd9p4SPRsDGbTSI7vnZVBu8wjngcBgoDPZlZ9hnwZyPAi
bFXK61Y3gJinHHtlVpfnAQIuXKg1/GRmW3AGGtWuK1S3DuO2izpftyjiBrVtT+XOybRgUG/kMjfN
qenVa05aL6/c+Vlc+ec0A0kpgU5tRXWqykp6BECaMOoXPb7jTz+dOIsP5ioov9PAZSMC1tZrcbcp
9Na3U2+ubpIunuwwWaouDUiMNd0HioEvBTMkAUo8CH57ZXaX5ODZc5/dL2sVOvbhbw7ikPeo3Dxo
spr/Lt1s/iL6H0oK+G6Czm8cTcmpMTLLCVRLoZCLAGzT7htsRzOo5JqMjtFU91g3xJ361FEjp7he
5WgrgdXsJh/R6nIMFNWNYn/CmtgJxig37Ns5yrzofhk7uzhwo85W0FrjnPlcUkl70yedpaECX+go
O8P7br5MqHF7D16E+Y4ve53OXtfIv4YxOeJPaSzd8tVQTJHcgBurapp1eFGimCaGz1VuNEU4KYjC
7/K48szbsZzUaGfU8RSdVHPAQMDFa3q4oxVhPE2Rx7qVORWKHdILBp0MJUMJVqls6xtI16INp7YY
vpmtUf3Wa1Vauwb56jxI23meb0XmguVOLNLcsABK915ZRV4g/JoIT3HoAeK1fYvssvViLaqpNmfe
HKYplrx222lP9dKpJ7wGyg91A4TCp+R9zbhnG2BQo1ktLxlzPRhges/PeuqUXN/93ISEtYnLmjXz
D72yq5qnwZuH5RoR5/JuIVJCJI7KLY154sLz8TqXzq4d1W1Yo0VmH6tRsZo7Y8ntNJB1bX8WRdp3
Vyqdr8wRYQHEBHkEV3vPzRxjsFI42S2Q4zWeImQbG18xyNZSY3mvxhrLyexAHGpcaRCBNo+uHpUz
Dzrk+MzifVj7YfVNjZTSc1l5FS4MXtof3r48X1lQVJYt4DoIQ67I+fMFzaG3Lgu19lCoABFBikK5
CyzRFMY+is3W4+ktrWsaAK+s6ItSDeuJOA6EtPNBZxqpumidIUxcbNx9qanRXu06JJRSSHZXMqLL
GdovjxHbZXUq3gq8WIVwSeOmMSTuzT6SBmNIDvPhCBdu/NCnybXI5ZXxVq0miJ+IuLK2m/gzSidE
0HR9CQdTr2Nf5hj5+L0KZ91fRD7QNGrz6Bpe9XJF8cWE18c/xKSwus5XlC6igvPPoIajZZcP2VRk
x8KOxY+GW/pK4vfaUCRlaDcBxoF1tXne9VbvTMwZ9BA9efm9VNoJQXUa+GFjFf2VgOVyLGdlz64q
JXQLwbqfT0vU2tBTozHCxRj7E2GNdisGrJxGB6mx9x4EwhWCHwo+REcovpwPZdYzCiNS2MiiZBFp
Qz/fFY2eflr0TuyRsevePR5IUm6yVcBg1Wzc5JnlLNAxNxU7xNYk8RWB0Eae6odK1z+BY2mv3GEv
2pbnIcQaO5ATUaRbSWybTKK3RqEpQFTCZEB7L0BXYMiCLKoy5VM0ZNEEJihqVerVKYXxSYvRiZ5M
s4yPioqL3lcxqeV0oPbr/Hx72ddl3fwuHWUd6AsUq2lXbTYuJbhU6wtUB6YOW4Ich5qDrjjxlWo5
7ZrLcSjL0xSjPgkTaSvwiMJCy1vVCXatAN1UrmKENzY2CMbnvk5aWptNZ+PcUeAA3h3nCNDVroVq
N9PlsOvqx+gY2bJPq6p3dognGOrHrnMxShSFO34pl8zVn1I3zYwde6vG/UXVJusw2plLm5cOhRLQ
P7Kr26ovIigNkyzq793YqtV9ZogoPnBHpeUu1jv3A57AibePVqOkJ5tO9B1dYe4OHbVyFd8GxMnv
6K+UWLUh0Dfepp5ZZ7cEKGVYAuWin0zgrwT4UblPuTNOP0nOwNLMFe38Xaq7o+nTFJV2ADYjNnzM
SHDxaCbD+t1mUe3egJzNwU4Vy4gzRNxAP23cTFl2ArvO7HdmYjDxO42HpT8NwkijHY1xwwzzCDDg
YekFd7jaJ/nyp6zwM3qEwQi0WCDXmB8MsBT1zzYTuTz2ap7zzkRczmjbR5hzdRTkJU8e5JzhlMH1
jnF516tkjH0EybLuhqTerHaJlpuPTpn03eMoPfvZcIpmPuA1TiM/RZRAOViTh/CKAMvhIlVQRfQg
bSeKdo2Ri4/Y4BXeLegdXHnqBg1snI3iifxrcb5SgcqqICPUafckn05+cqK0NXEiHMt6H/Wjpt51
mRpZe/jNQM8EChQwO5w6xybTaQ0HrchadNGh8NT2ARs/5AeBrinaYYCt9QuNU2UMaiJa9Y6OuxVD
HfVw7yraGacc1VWWZa8I+mS71RnkpzXWWn1U9az+OmO344U5dchvnkjNmtw/0cXRyL1M29tYUDVP
ywTt6MqheUlpNmcT+P5aZbXBSXBszq/EWJtKXVtIeRJpoCiT67L8IbXVfdxC/vj35KKwvI9x/vil
i2S4NSSft8alxd7NMd2ewLDS0j0Mvep9MlMjTmgMExYHZmZqX51eoRxdReihnNxi5LAgVdNFR6/V
5vdKPlADAktAyIgqGgW3bRHRmbsltqyyDA2Z54CViubRxoTqSoL4yg1DM9VaaQLULMCKn6+W1kZD
ajdxFXYmKGB7acQ+qurmaBRXaUWvDcWE1iR+rY1sM+wsdwRU3bkKrXkssKZypg9Lqmm/PcV2r1RI
XrmfnRe9KwLEtbS3uZ/rpCHesL06bLzRvEeTRDu0Y+ncvPcVoD2BCB+6eJBxeWjP1457bMAMMKtD
04mKu8kt86MkVn135LKOwuch3l1rauuy/lvtUUyrnY2kDqtJzo9x3CjAKjMwhGjF7t4/IYPK0lrD
4l4yNsuWx51i6UI0YdVr+d7N7XZHSHgtFLv8OHQwSfkMCGbUOreevZ6CUlCqTXW4TKXDq02vZYhM
cSV2uAxoGcV1icQMRM+BzZwvm0IB0mxaSdWIxuUdisXzcdYgTs6NPtwKarrH968d55SaP10F/rsZ
L7JAVQCha8LExncrK2NjX6lDc2VWr62diVCxYakrCXW7sbs5K3pQA+sXksm+7nNQnpVzDQN0eVJX
wwE04tl2KsnA+iv+2XI8JUDX86Thbe7tner03k3haUPQL2V0ZUKXBSqGomLKtUDxlDvofCijM4h+
5MhnAq8V5IN4dofkuIya4auLOhGSFAb2a9qnt7/WazNEgpH61ErhR0PufNgus9MisvWGuliSBIic
qjhU4s1KWHttI742FI0t0lWGW4m950Mp/TLgI4CbqaVYOKIh4kx7aOfk07h7e06v7fj1Xl0zKljw
1uaisD2hmNOYNyHe1/cOWlaA8WSPiGaec2NE19LhizYjySJPBxq/8NZXVeHN9Zd3iSJblfHGOE3u
NNllj7Hr9DeKh0ewORfeLusJMxWy5ucRWP7DKEr8NnGo/RbFXX7owTUEsQEBzqvT3reiWLlyQb94
Fp/HArSrEKdc43QQQ1sw29ROeqYkeBNGeVcuB89KiUm9VPVkQJpYAFZXmyQ6WDVodt+tG6Hsmsby
nkQ7zj/cJbVHXyhOY/nJaJbjnvK3PflO7HExSt1CLKtgIrbfass4+ROU+M638Y38KDsy2J0zJlaC
6k9Xiiufet0z23l5a/kfGCDF461XM+Fh1KmAacMaPafAFWO/73JMGd+9oVawFSpGyHuypzY1ASlc
xSmtsg3nSO92RiHkpxopHkwbmvI/ZE5Jod8/IBeOy5g4RlDYOT8qgHkXq53cNoxxcABejPFkUk3m
Rx037z9aEkVXYsWLo6m9GAxBO+Yu5dbe3Nk1WSWQpHkILRfiu2/oFVf30mBHGdiDY3x+e3Yvop5n
X41R1vof2nwvDKzNAS3LNrJrnHJR4NYa9aGm/TzCJahzD3yXWVSaL8ZZdwMJn9zZd3Zt5T+xfizR
aI9mWzvxqE7O7dy5ibavRZLa34YSETd/LuscLePWbnBFqjUnWnZlFw1euIgIYzpSAVvqoChA8te3
Q5tNcHU7dLPvtUYZyWfiUcM0sRe9d6zyXOtPxMWd2LVz7FFZn4EJqx+mqYraX0IhZfxdYCrpPRVG
STJkqugQ3+nCTvuPY9M5vy0tLr5Tkl/7X8DkUZuTWdr/l/Bu4mdfG6nnZ1jtRvvEzpyHCYRK9tmQ
ZvITCoD7xVxJQR+8ebGsu37psumumig7vvf2h2sDdoWGK3BqztF6vP553yb4K+B+Bi2swQrsPa8b
/EyC5UOP/xoH7HKLMRSavwimvOhsbrY0pCkXg2FbC/MkS77UhdLuKOHBMuiNJLsS9V48AGspnQgR
tSf4i2Q/59OKpxlz6qLTQmUyrb/e2Akonp1rfkbjUBwLrTKv7ejtNcT9swLSkb5btXm34huK2Smg
6xYjlFwf9X6al1bul6VNPrQi194rYM9tRygCjZCkjk79tvZUSLZGXbZWmMpY3aEW6vqNOgjfUKef
b59UsHWXM2Mh8a9xeeFQAd5cfa6YPA9B6CUkglTED72bvOGjrc7jsqcoBicjmgdDBK3W1e3nBrrN
84LA5xDmEn5QMLLB4T9Q1cKotJfeXVuYA9WCwm2r5kEHqeW5fqsUw/JBg8+y+DGSIMVHzC1lGRRT
bd/V1O9T0PhoD+4WbUxsX3G0GcLmkkKVSMcOg6BYIpvgV2ZcTdBSsjg5AHyZ013LohQHrphZ/7TM
pXB2rja77sferCvUG9LOMuAr5C4w/SHDGLbjhLV3/KnIDpNiT9NH7vxoCYbeghuk1k0b/ScMV3xH
mZD2VSwWKzlE3jCqRx0Bdft7rkrPAAzilconfA9da69g9hofLGsBuooVZeoFNR17vIMX/OTvysy1
f+RDn0fBOE5e6ifLBC3BItH+q3a09bgnis4+4hJUjDtPWlI7aUY8dEAJ5oQYIocCoO0SJ88SnNO6
FawqK12J/kBy0ExfltZk79oCjatDbiRSYn89iy8Yo2OmDL/N+1uPi7LcZ2WVPVSoin4iisEPOF/m
TOyzXnG+D1T/oP9FyJX4ozWQnfTd2qGSQrq/0kWdqZ30ySL9ZVYr/dCy9bHujRTxC12sKPdrsEe4
WZdSav/FyjiUe11kvX1Mmn5xA6+TqghKN8sgY2M7Att6stVnwo/Oe8x0RD/vx7lPy4ObJX1yctEH
yg6qQOcdy3gSxdHXB621Hy2hi25vKoWHZ7MkpYLpOSfQQt4+DluEzHrwaPDxD4Ay+mXbGgEE8woK
ok3SUXkLD4nbYTBsCFcFA5AVNo0ecp8Z14pOl8fJwIUhGOq5uYY9fMk/zx9QmuUUAlFOozjCq31+
wcF8o6sEpTLUrN5wP2KqLrybdCGWCMzeUKujAv5Du3WrQZYEnw0WnFRQrAGB7ThO9l1STMMjzutu
fsysIsqPtaJiqrxK0jQ7mnCW8Ae9qpDU8grlvzyqZoOi55B6hwrT1yHI3C5/lv0wPPM443rm9G1u
7obCS6dAHRRV/1iXVa1/7PLU+GHHqBsflFkUVlBm1djdcGoNeW9WPD8Y2c/trPpdUfSgrkutTq7E
NpcfjaaqqtOAgJDCfzcPj5sPqBQ1GV7FZeqk/mwVqfPZo+kYnSbIFQu2OnS8dzJXlRTT9AZBGb/v
c6v79vbmuQhVeV5hfQN0AG8HsWMTY1Xw9GJpdl444VgQdNS56Oia1+Rc1r/lfGcQ3b9wrdHTg4qz
efomD1e6slW8cEgHfT4AH8UpclGxuHVbK70zzMLI9/EQtc6VkPVymUkhCVgJ61ae95YaVtD8n5pC
TW+behjoystDpzkt5NruxKAL5uptsStVebSq7vntlX1p4Z5Peh2bmhkRuruCx86PgycmtwdcmN6q
fTRQ8dWH+pfiquknO4mReIil2j4lpSKfwRNUw83kClEFioLWBNZFpXU30zX9D3qBVwAXLkZ95wLn
bfcIbU7jvejVTh7e/sWXe4EmxqqBs0KjAN1u9iTg5wyDYpHdopLbY7BeT8eU+vyV6+pyL5CveLTa
kZcF5LaFv1KzMJdYqfPbpVWiKfTgMT5p1JzkwZYqZtPl3pum+cPbU7uMvag5k+IDeIF6T5vx/FvY
VadWo16kt3gFOPtysvVvjlEo3IN18tW0q/K9WphY+dB3NyAErrRE4wLpllqGHKEn32pI1VS+yQ2N
Q6tyjU/3yid70Q9ZRdNXWtgmVCYRFsXsjultZSGyNvfg+cp4ugZWuPxkVLmpIFBHQJ2B4PV89bxs
duMFjMJajZ9vtCqeH4fWqT7Mbd9+TDM5/LTUbnp67ydjAWkGU3cCLIgo+/mgNALMXo/i/NbN0uYo
q1h7dtG9+uUptbYrh0q7Ep5fLiUidQhSaysmGL7Bmir8k3V0RE9tTzP9FsRX5cuF4idhZh68Pav1
bzm/FM5HWTfqP6OkmklvCBDirSpN8WiDcUcaHV/0FszX49tDXVBSgR9i+sq/EI6jxrqtAIkx6dLF
nrPbMW+bv3bSezypoqss+mtLn9402MVHB7uiQ7VfElPUe9tupfKZwlLqBlGhs5EK6U34NWU5UPQ8
doYny66q77Lzsj9c6QbyETPtQKM122ZfqH09A2JDMuCB+tkIlGbQlCaYs7qP/a418yz4H2fntSs3
zrTrKxKgHE7V6rBkL+d8IszYM8qREhWufj9aG/gxrW60sL6BgfGR2aTIYrHqDWUVxQ7gNnpLQa0p
wjjisV3/pTTDIj4Ocszi3zEO6pEfKcXwFSO0KXtH0X7XJe/mO1BYtFYJP+ro6E7faI1oowmELEnC
jpQksBJ0L8TQ6cemsbPXfvKXoV4cDmGz0PO6/uT0fkv81uIkFHbqoLJqkn9GyV8l+fP58Re/eRat
I3GZg5qiFUZ1+HqkPLUy06shTAgcjnywvMl324mti5npWjC18wAZZBzfuLPX7cTXm8PzMjJlfERG
yCLszRxLNOvdsWE5J6t3L5ww9dyD8925ze+NQsMAESucKdb24fX8sMyDcrqUypMbt/27xp3kc1Rn
zmuvQeZCcR0B4PU25M/1KAv4RwX0sfKE3nT6rq2n5k3RW3uorDtzsegQEGfWWxDA2/UoUKhIj/MB
pR9sA5xzWrfNBx08j315vCduYjfAXDjxtKg0WmpwnK7HQTtjRJEji0PFVuUvpPfdnzgb9HgaDNPs
fB7rUsjzYuXR3j1/54SBsmFMGJf8b4sv5UW6knoiBQJet8LM0qTBZr7sKAl0npfuBLt7y6lTlCS3
5DDzWN1MM+cdO4EyDUXvePJEq0yvA6u2CTmP1/PeQBQ3kGtDoUglglwP1ER5UhZRxEAeZtoIn4gL
rebs6+tHoXj8wlFZyymb6UD3RDG4HONwcJR/vFbPjrke7TGR7oQLepb/N4i7OU7Edxh4oHMJF/b8
s/QEhTYrGuQF2nPyV5v2xqHV7JwQafKSf/0EV5AVCQXkyZtus0pnQg5uDWS4Ed7J4Ub0W9zBd15Z
9zY/AQM6BSpGsGI2ATFG2kO2SZeEmjOLUy3rIWibT1b7Dt1681SQCO9M686mt1EgXCmnGL3AWLne
HbSXMLy01DTUI9P8yzM6fFenyV70Iw2Oec8Q4s4HJJ+lbL3i1KnHr3v1P8lEN8UQszw3DeeUyte4
IP2BD2YTyMKjf6Nm2iWibPsty5Is3pnonWNA0EInFq8X0P833LxKaYWWo9UFyWG8oOLA08Wq451T
fWc5sXMi4aTnDXth28JvkWHssxTiGcRK7axa028D4Nix6VL39fMBqodELIQYSilboEWbaMM4zE4W
Tt7QvsubSv0FHinbCcYvP/gq/cPHeaX9rc1vQFvbe3LqiZVznWWwmRwFPwj4ZmNyFNba2ZhcB6Uk
YjiNryU2FCs+yF6ZJzInYO/0PidlwuO8HUUw6DaltyUZkd00MpfCko6umBp0ZuNpb+om6fsgGno6
QCq4n2+161X/DmUrodx4qfl1ARxlPmedkpr+gg3x0h1imVn2Z7jsZIFlLi39ZHtW11/s0ijaD1W+
GN+TWAXW/zgM3LzLuGDhIACBpsGAZcAmHQbWz00cj1is4keKVo6YA4HPoD8r6rt0KPf4hbf7idQD
8yWSB+oRcMOvD0yT0DHJkFUJRQVXQM3QpcHUsPDh7O/hQm4PCEOhtkZXEQcm3pzXQ0FkjNqugWUl
0Wo9dVYRn5u6+vN4+W7jG80LD0UHcI7s3a0Aa2fWdlQoqKDOpZseTW8UP0fdLd7WZa0F6MCO7/JE
7ik/vpg5XW9i9i/lvRUZwEW4JRn3Zj631DXgOoi8sG0/H5VYvNNXeMqTklYiS/zcHD3vnTbpSfkB
hazGBGpoCRQUKlWNki84lUr1m5Lp+fKzqqXy3OVLpfsTuzc9UO7uvpimnN/WE9xCyFIuil2xqCrh
j02ko2xkVrD91FrkP/IamVtfoEgsz0mslHtP39sQC61/lRGgOgaSaFs4aLqRJNHuutCSTmP5iVv3
b2Y9UT8OcT9/U2UznPs+W8Y3ZTILYydc3AJsyUQ5GhjOUbPQiB3Xm0jT87kwMkmL10SMLRgdU9Au
MhbF/tRk3pB/HdKiEW/bvHXrTyz9HD9pQ179A6A7Mb7brZj1g5pSgv30eN/dbu7V6QuKOfkP1ctt
euKRsXq9K8pwMKjX6LNY3mvoOvz7eJTb0wqrzAM5TcOZztnWuiR1ZAp+Cy6nMwPh9xsgo+lhinnU
XqCfLnteFbexaMVmoDUNR3dl7m0WG70X3VgiDhPWwU11NF2Fdo8FfLY5LIk9fbdyw/r9eIZ3h+Sz
2mwuotIWc+c2RTd5aECHHa5eh35U7WMrXHmqq8Y9tlm+Z350d7xVogjsEJfqliRoY5VQIgdGUJrG
qDllYxJ90/Oq/Ejjlysm7Wij7Fysd4akdoN3O8x6DtA2yaw7VeOdkzYhCGlxUZKuO+hGl1ywU++C
HNGdnfz8zqaBoY6mDnkD6NetVgpCZo1o3aQJzTnvTppWzM9j3jlvBEJ2e8dzfQleB8KVzEpw5yiQ
XG59i+nMmZNqDyAM9RiESTZYswOrwLW/zoinDmEmGvdDb471B2D59Dzykm17sPreLE+pYaCxaDmi
nzG+E2N1fLy1bq8G1oDOEIgjygHQ/K5DRylEnlNqrUK3LQdkeY2jKLP2Hwpc5WHqKMYEwyianXz7
3uL/d9A1bvwnIUUZVix9BAtOxdvqJIrSC7QqRnlT1er/4TuTfLovSqqUCNef8p+hZoT1DbgyUN3N
SjtV3BehrpZDgH36nu7JS0l6+53J6SnmUleB7rCdFs0u0C1aFUaoq6e+oyrIRsZGNL7j/LK4HZY7
ta8PXvTvLGt3eqsvc/yT+qXZ+VFRZK/VQvZWRQw6fSQwa8tmm6wqyei1WgTNv0Er0ld6qmhLn77W
D5lRQAmtgnYwxcFqbjKYXjHGBLnwKlxEjtGoZQrAmk57frxP72wZUgh1XV4SGKLg9Xe0R3NRRqUF
Rx0L5YLO9ULgq5ZwiIi7j4e6c2utFQlSSnIWlbTzeii6wotMTBv6N219YAoNltxNYb1SKmBdNti8
1HXQuVsRjNejQI4SAhULBAvGFhF+pTHeDUsugsdzgUXHv7PZlBTHaWmBXKHdva2Pl550IiDBY4g5
VbH8TIG4L78M6A7irVHGVVEfFoXr+0chcqWk45s2rTi6ctHloZqxBP2sLhoGapjaTPJop0mn0GnF
aPKpG5VZ/7fMG+MbIIA6O1Ntw2Fez3JVOxiD1caHJUuML6pZ8GoRIEncZx7zGWqu9tRq7rGzWsBE
PZ4K9iWpJq1701m87X0KJpVAkYt05b2tdEud+lampU7sixa4Z+aLKlOS8+zosRYUM9qqQe1Ks4bI
UhWL70irK8ABir6Xv9Razs5lsPqyClOlUNODjmJ2czatURJiI9kPkPGStjzMMgYDERVAVhupa8kn
WZVOfexJJD3f0IQVv9O4m4ZDlWVz8SmOgWhVvpxSPfUzVZ/kCW1ZW+IdEpnVpWoLx/5dNfo8wBpz
5+YJBc3K/FQiNgZamkav8zuz1NgOnaxWyyM8jDT6w2w762AIN7LBi0SGSgW+kghtp4OHZNiCVO6p
4Ws9m3Ms4h9uazc/o3ERFKXzFhHSjrJ5e8Y2dfw1U9ptAssbbNOfxg5/cic1lfaSmMqQfnRmlFyR
dMQPsvMNLPmKM3KQ+vdYTrCsfTttsnkIEM7t9T/QiIla6LIhySpk4XwZhsWz0NztwLBUHfooeVrh
R+eWg4MXRmILHNixfyvK56XnzX6O1KjUfa1epvZkRGqrBPkQpc63aeRu90fbEMtHsJ+tw0oh4HQA
zTlrP1uDKq4vTSv9tRhppUMOkmZzRILHdb7PejV8KtQCfZk+78Ty7KmJKM492h/TEfdVbkrfGTq4
0/7U9ln/lMW10l8mrZFIOzsekQq6J5vOb4ATlL5BLjeesLrT/4yGvcTfHp/COxFlFSOgrLq2qG66
+CbbtqxypeFiyFDoF4tE6TmuW28niboTJBkHLOmK9qauv4kpHkq6FfaUbVhMOYxo5LuRSJ4HyEI+
NZJmD1l6Z1p0LXkhw+oDVLJ99EA4GXV8ENsQqlobqEkbfdVh5OxwaG98d4mUVOUo65Ag4rC3Rcub
TWRPiY1sJXANL/oIPqb/Cbxc+1QAbOv/iunILe/JZMvlMjcVjo915rVsWVkNrvXUGJmVP8+zm7UH
r6GhHHbchv1B6R39OzJ+unjXz+OcHeIOr9zATs2y5TEURf+ksSxQJ28VI/ti9YuavGfHG/1ztiz2
8NSlADb9yZIQUVWlRxMVoQA3DWo4CuXT4/2zlnE3MXy1gl53EPIPN6KTWq95nW3OgM/NRl+VwpGA
ymKXlqAFEF3JVcRgSxv8kZoY0Ngsxf7z+Ae8fMrtL6B+ACuCVw/Y183OsiBGzKvrQIisg20F0+I1
7yOhZKVfdBGuy0OSe+ph1hvrrWsr2fJmqJamCww565pf5yXNQcdVOoPHd1xlB1vpo+FYmpmwD6jU
tcl5iLr019BOy/sSuPmeOtCdS9A20N3lVkcYEUDN9WVbqDhjjZJsfwJz5Le1DGokxQ6x6N6S7Vo7
ucqdnJpmDdsWworGuJtcJUedV0NsGWUqZ+l8i10dNGjYL7RuzGV5w0HaaautT87t1yHDA/sMxIui
1Tr9/yS5vA6SOh1y4ks+q8+6MVRwFUWPzH3RXnAbU8M5X1yQcb29szPvhABsfZBcwSCB9vG2baRI
O0asrmiYKvXGAjXFoI36Pb7M3bgGWYZWG63YW8RYZUwoiUdNaNSVPCgCj8il6pTAVbNpJ4TemxBe
FxTmMSuiML9ZSjGYMfV/hordaGx9I4u0c5WbcueL3dmQvAURLkFpyKAgt2ncTFBxUWyzmnBIomcI
GtWPwXT/MdA0ezKnPA4eH9/bSUGOoXig8414Ym9LFm7WZCjwOYL3fFc8FWBVnyddzDt58+2c1i4D
5XFQTDTYtsyVNjYB5qG6ElZTHv29ypQDobGL5p0WmZF6MCJv+PV4XrdxcT1dHDO4j5S+tnVNqaES
PubTEKqybKfjYLbDeKk6WZpHmRdx7IMXcNpL7TiESEu4xnDIlSGKvjz+GbfnnTI9c+ZZAizK2jr0
dqo+q7Ha9aGsMtxEC9V8B7pYP1CLe1GnS38mkT3vnLx7q70KrHHNUzhG7+H6zMeeLqN40HrII2M2
h22mDuDUvEyJffxax/gCgrTZMz5+ySCuI83Kll8p83hegRjflAtaYExDDokm5CZNlE9eOnTKVwQp
huEDRCIZf6m9JZmBoFXUqGAk426/aIOi9tBbwGQeCs0cFqoMZfML4LOX/Uj1DsByh7tr/GEcets9
85w0f6lRH6ewdigKf01NqXiBNTbF9E6J5rTbqc/cOR2g75DD5pyRzmxlSKJW8RaJb0XoWlhb2GOx
fKioXuycwdsYvZaaQNcDjmKnvFTL/xOjeyjaOAYNQ9jy9AoqMob2EJH4SF8VRvrdKqfiFCP09GZI
nPz1bVQG5xGI2xvVNaQYrjeLtMd+mBQxhAtA+HNF0ce3HTSkHp+DOwtJ9xRIBPAV3pzba2hJFVpF
CaPYhWKGxqSV39VmMHfywdvLYC2lr8q2qHyt7OrrubiTF9dVYrGQVTZ/M2w5PfM61C9GjT/E/zAh
m+P1ApfhwX49VEKsGHVhDqGEb4qsAYSz1ij00/8wCiXItfQJj3ZbihQo2iWlkciQNFQGcWOMqNfW
e5WAux8HLCU4XrDf1Guu56Kz+fQsaWSI/LZ3yrRZnPEaWH4+nsu9j7M26VxuNgBGN7CHTuuypHdl
uJSd+NhLPeXOdmrQY5ayU0C5HYpyE4w2+oHg/2BlXk8oGmpHLNlI8B+06qk03fx3JHQoE7Tvdm7r
u0OBDsZrau00bpV/YZfG0hPgongW/HFoAfuJ1VIbkMqeQ+jtV4LzSSntZccBsd18JYBTc1+b6SoY
hDLHrNSF76FRcnz8lW7vjv+P/AJQTkJ8I0oQ61OU4aEyhsOgD0tQ0lg5w7Oo1Y9pzKflndSaWfB4
zNtLkowaRvXawV2hzpv7Crw9pIOCMV0h7A+zLWd/qNrVOEXPQ9uw05Pi1ntH685EQU2hGISKOBnd
to+OiwdqHjD8Q9XogTMmiPYWuHp8TFy7fRvV+p6/4Z2NwnMYXdpVNBMp4s0kbWeG0CHdMVQGGCyD
jbeSF9XxKeuk9+pbi5c3L2Me/JTviYjX2z9HdQSiVTmFwtXrCxyG6QkG6R72594CQtWw6bqjFaRu
q5SWKeE/5MkUtnVv1/iF5Ljn1IOezmGqO8PXcin012MsVu4blUzodiST2+57JWn32lmLgHMOwjaC
TYloTV6Y+c51de9jAb7hWKPzxOQ2H2sy6wz9+n4KI6Puwjy29XNloGWPYlC7s/nvLCNZE2UScxWt
ouF0/bHsmYZH1HhqKBrNuiSzzINEuM0hJTiepFENO+PdmRp1IEIj+HIQ39sG3mDVqt0h9Bmq+Cz8
O+OChYRgZFVveABYO/fxvbkhkWWZK6+I0vz6W/6T2IhaxC27QguntlaOboV3d2kW5ft6QUG/jXZF
km8DCQ0AKlwgwmD16VuwT5EUfauUtM303LXeqdQ8A41840eVl/VTBOj0UzGjH/Q4et3G5bUZirsC
b11zlWe/nmQ9gX3DDmoMSbrVo5apih/jYXF69Sg84FfYK3k0ueIGhAn9JVvyEqNas126+UJ3COkJ
BENa+epXLmgQFMAYA0AIxdjr6fQ2zhplx7HujAEOmGZHHxZF6V6rSgNKilWj8U9jUaXZej0Kvlxm
VmKUFjYuOQ0veDOIEGr269p8rTA7dwoQdsqE4IohMG5zKGpSWgLPeAp74Os+rMgK3xmtODh20vwP
awfGwyX8rkrd225uUVOBnnp1ChfY5f4QKTlaEM7edXl7gtcaLoOQuJNQbxGClVC1Rcyo2LPdFfwt
R81XUjmdbRwkjo933b2hYOtDZyf3oEC92XWjaxWm07RL2DguXV8yj2TwIW+M+VmCf/zz6tFMoBpo
Aa9yllBFrjeFp2MfxnKp1Ko8pMZmuwzEOLon7BpfK6fOpgBWhUI84QJ8yJYgLpq8FWM+qmHXxV6g
Yxt5QN2qfv3yAVzmDHFP8rLagm96xKKnBlseII5Vc6DPjjZuGS1nI1f25B1vohC9XN4HayWH14K+
ZWrrBqQQvMuc0KVM/fc0pX3QjGn+6fEXuh0FFgihFVQxFz7X/vUXikczT5oOhcxuEt2Zuv/y7PYN
7MPHw9xsOwNHOkIpdOYV/L1NqsehcItRySklrHiWMvXwBjVaTHKseW8j3FxRHCWHlzeNcP4GSup6
RoNRTp20PBkOmYi+2DIfgr5YtPOsFv1JiHoPTH87NY4u8qI038E9oRlzPR7cfuQnCm0MaTArF2PW
M38cmuQ0aWLnNN2bGe8RniWrrjbn6nqkuYUGmFvqGGaYUR9padEmTKf61Gh1891M6r0X8Uul4KoA
tEYlkqVVep52/HZqzqAusUOxN4z6JD4ksMHfOCVCdUMd1W9dsF4/82G23qBp58Gq1r0zndDxvACZ
CzMdD8HZqMy3hjrvncKbrIBVxikDRUuNb205m8JUkjpDPRjKFBZOPfuLaSzBVPf1u6Qpx0OH4tpn
J+/32Lm31CkqYdygBvghXEHozVwv/9RYbQsZTA8HavPepygb5vJLYUDN/VzXUKB+xu5iFieQ1ab+
TN1iRuGlb13xZkzQfz6KqLciLHg6kmqvM7X3HmJ05gG8lbnQzS7xlB31Jo5+95RbXZ8qZ6H8Yyux
VeRYik4qVPoyK7tDMorUu/Rp7rbHAY/g6u2AMYv3fY7qJgvIgWvh89wrlL8bpKsTP205bQEKP0ns
4zgxGzJoqU5Fh5oiaffakgCrA14DfN56Em4oVNTYS0k6Y4QuEqAq4AGd91CKdfBkVJnYCSq324DB
QIJD2OK1zrPl+oNEhSOMfHFWrWvP/svo3Tb+1HajWQV6bBnVuTOtqAjpWs57RJ2b+h7T5J0EkoMM
hPLXJsVvrcqLsxk7jaxzTd/wcnHBKRco2zB0z2JAA/NgtY041rkdfXocSW8DNhMFZ8vTGk4XU7+e
NELA5eSajRHWSIYcYM3Kp9Ku5x3i422oYRTUonBDAWfPaNej6M0yFXqUmmES63Pme7Wdd1+oeDYe
o8FTR7qmHKedFPLO98QDCdAv5h4UK7YlRUtBj3QeGZSn4DwcFhvNL5qNSmUeGn1S+kOBmE0Mao/4
8/R4VW/nS/TG7JzS0ouXx+aDNoBZFms0zRC8lm0EXZ3VMx1OfAWOSZWUkW92cdsFjwe9vTmABK2M
Q4rEq/vP5lN67gAwAxo4uCbPfRKxyTBw+p+y0t1TprzdsGtXnfcML20TlP7mkjKsKe1auhkobOJ6
bOjR+7Zovo4LGv6mTL4KBSfnWpo7u+h2r1JmX9UfSAB5xm3d1FcJjzEzwL3MNlCPDI+jQA6peC3A
kIIIeIFVE3MVCdry+fE0U2GtITExOq44TI0Rn3sztvwGqdKdL3bL3+cVRRqDLdRLUruFuQtTB/3W
dG5YqnHZ/tvPvA8OOZArICv0up0z4OcoOpVxmTpB1MWGhsY57Qg0WazSOk9ZPDTPthHpeJEPVFku
lRGRqRLFRV0grdJgAdZbXZXvUQ/WvXR9la+VHeIlFSRgzNvu2ZR5SVG2lReC8xJTmKujBbcCdmge
FKOtpW8qt9G6A465eNm4CsZTRzFU8dfHO/52QxAxEUZFgWjla24/1YjAkQOlKwoztR6+xXmDhh+M
lC+PR7mFyK/IRECQ9JDZ8lzW19FLc8dohWhHIbKyHCqgY1huW1aBM1EpKYde8I9AEDe3VvjHWOFb
+cEdDNR7ZhBe8kkZOvmkd7myVxm6M32Xci92TBbgPLgS17+rLvH9WJB3CMs5BpHAm9lr/LEtx1eD
dVYOxiptABJ5LZdvjns/12ncYKv7BknY/KBNYjgrLUIvj9f5JmhyBuAtrUgLSjNUGK6nE49FjVVJ
Q2GBVvB7r03EpYHA/E5zyv4Nbvf9ninDTRRjQLRJQFbRCeI9sZkWea6yVArlSHMcvOekx9PnjGpV
U/tz2qN2XTtV/q/ZLTM6QGyunThz8/VoqQNZ58bn+62MvuvpoiicR0oNvgKzd9Lviq4sGi1eXu2k
NXeWlZuIvHaVgkGodnP31lWZ010tqOf1yaKcCt2MhK9nsn5Gby4xTpaRTHv3wy2cGYlShLposb90
87Z1WPRCseye0fWfxmySh67K2vxYycT76GqTo/muO8T/FnjuAdMDcxcAi2xcHwvq7HtCPz4KHm+t
O2u9Mr9w/HXpX2Ezd73WuWgSpyTTDA1bwEGwZPIUJVZzeTzKul+ugiKTRpN1RRoTg7GXux5lUiQ8
TFFpoYhEfukbxD+6NPJCje23s3nubF2K6itrBVQud8jm6EfVIko69Vo4TqoMUjtzEFOxkKRWpvJg
Vo4RRJo6v+/seI8gf2+SoARhg8LuYOhNlpHZoxF7XYfEHLJKz8B+5/crC+13ZY/ytfc9hCgei6Qz
gF1WxZjr9Sz7WYDw1bSwA8N6AT/gXPSiKnYIoHf2Bp11ukSUn1ci+6aopCCZ0vKM4XxkTXNOO/1v
S0TGzga8873YdcSZtf5Cg27zvVIRO3Wq8NiLbakfY6E3b0C2gn0zelv4c647nwscg45VLKadsHp3
aFLgVQNgNSrY7H1sZ0olMmJ9BXgVH5oSSXc7L7Wvy2DL7yruSJgbeRHIYXtP+fBO5MH/adWMAXlF
BXxzHqLO6tMxWrSwikz5HKciOcm+T38iQI2369K+1jWQ25lnPEgLquBQFbd+QoDANG3VrUeZ39E+
lko7BOrSZjgvSrCCj8/6vV2zVsHZMXQkkYu43pttH6uUXnETiTEtCbIyT051QvbzeJQXRZhNSKFe
Z1BfhR/ILb+5osQc2UCZTT20o/rNhIhK0ShPRqK8VdX4a6lYR1U6/7SG+WFIvL+0zvUxyDgOlgG9
tdKdQ2Lv4RPvzRscGHVEOpW8qrY/SJtwR6synY5NXx3sPsrflFB5L4/nfSfIcC2uhRFe4pT5NqmA
0mTJsDQtspJZWX4e8jgP4yy1jku37MFb7m3SlYoHap6FvnFhU9V2aDOHoVRY/H9ToZKhkSz21yiJ
sqc88vrXPg3p5AHjIZkkfhJyNsexiBTVXNzcDEU5lO8p0OeBhwLhoVbU6KTarfP6ILoWtyhroTMK
/XwTr7Ws02Ks7fQQ5+YF91dDD1LVfLUADbMCIAJKiYYhb9/NB+vsYUnhPFCocRSBsqmWBYuOLjKa
Tnsi13d2IOL04NRV/qzn/frkNboRQTPDWycRVftpdOL40rhjvRM1tfVy2Zw8mhoguoiZvM9uOhuy
Hc0iVo0wXnrvTD8igjxZRe/ncpaVD1yw75C/MRJfqeFv5HKIjqOOD8fjg3Bnd3IAyCe4cYleW1W7
paNmWtdoaxYTTyEqpSIKFVgcwHxGD2dSM9uTY7+3vCjimsQcNMtvumHTbHRajcQoqMBoDqzM1Q9V
0y+nx/Nak9vt6oJVWYvcvN1u1Nel0zWZocdmaFnjH7tRvrSz9UxP4iPX/Wc3nT8+Hu7lPboZ7wXF
wUMGsDOPuetN45SlbsxxY4FFQK7yjOCUTJ94Py1j0FPMSIJiydCad6a8eeLlFqvnMca375AvXVP9
tpKstJ8Ud+g+NrG0zM8A7lI3iCaZKgetUQz37Cij876H87RmsemE20RlF3rYK2qh/5JFhlARyfKQ
Pos5zT08Fw3vi2Uvc3NokoLMSeD82j9Fi67m5zkRFvQARbrlBd6/7H2o66n8YbSzif+NkIpCnI+W
OkgmYf5oxqJwj5Ou9m5gdIoJbBJGE2xYxMfdQO94GviZgkqsbzqJjsbW5ETf+PL9b60spjjI2zJL
jkaUoc5IYoua1thQtzoVIG4Kf47y8rPrRPqfmRr0eJC6OZfBhEENTwc1Un7YDfTU95baxPpznZQi
1GOnqQ5Da3bfkjmKmoORqIPro9lrFJeWd8rPRlGpSNh9aSb+TJyE/6Qp+Z9ClTI/j+mk/5YRnLED
jKHOI3CNqK+WpZf/igsPlmerl6UaYME2ODvH7c7mt8H4k6ysusY3dS16tljblMgZ9xJkadU4AH9G
ewke78Z7o6ycFNaYmuhNMlhXVPe9kc0fK7rlqzO0aMWc93Ri7o3CTU3mxZudh8kmJEvgE84ClCjs
xJAEhpyc4xTJPW+De6OAO+RRRXa5iqhcH6yRm8VzlYi5WKr8sqj5+KOUeXx8vGIvWqXb87uyR7AZ
5LPcxIuJ8mKHxxC1zcpEXnlem2PPNa8UCtcImegBnmcAY4SdkMouAyqWQYbX4R8MNIURaJlTiK9O
ow9/VGo02d6vu3NXwI8kaq59XBWQzvUiJHMNpCoCt2qjTfu9sjrt05wpjoPaiGXgZ5oJ1V+Fiv6e
uzE/0ZObQ1oNew/9e58CCThw9Kuu2A2FuLdLchnEbkO9K7V3kO+TX2gNWDvlhDupGb1JFO3QiqBw
sUVxL66pUDIhASTs/J6zKD5Lzv6hGOSws6x35oOAChUnuCErKm6TuUA6AGDSRnqYTCOENKtyD6Xi
iJ2b6N4oLieRcwK5h8Ny/e2kZeUVAVcP00EDR1jCfRtrwtXjDXznvgPW+n+j3IL7RpR/u1EPy3qU
z01e2p9hmOl+OabLG60VzZdC1nuPzrtTM6FekS95ZBCbN8oQ50uZiJKp1e7gK8KbLm3lWDsLeGdD
AAQFKrZmDBQ9NnEmVpLe1OvJCLPI0oMx9n6o6mwEaZ0nO4u4HqNNEEBtkoKAY/NSZ/ddfypc2jK7
A7gGWxwwptIW9nzsZzcXJymq/L3dKp+rZOneZF1kfn/8/e4sJUMzO3Y8e2S7SwyXx2xBFzDseEAf
C0L4EbuEvYLkLVVuLQ4wOYQ6yMCoSV7PsFXmbKq9wgyLuPsQWdq/snQVaHLDyVWsv700DTLlu9Mq
7wiGnxfaoSjZ6B9d0CI+SVZAA7b242H8lIr5Y9/Zy0Fb9s7/vZXgggQNgVLByuq7/okGrRBHn1kJ
2ll4E8+Le4oz/NQer/e9AiL1fP4paxXMYhbXw5Az0n7yBjOMoNMDFjDrFv1iuZjv0xFj6BOynvHw
trTHqnjWl5zaqaYjZHMy6TVqJEO5s/dwuzdxnk8QIYj0QNTXVP0/WEWw9cgkw+IMywHjZ1w8yqOa
uXtiQHdHWeUnqSLiD7iFm0xUonrmZ4atNfWnWpfmKZVt9z9sZwr5gCERueTdu4ar/8wlXcY5QTXC
pDxbyGOr2tXZxtx957zeRgbIHCvCHqgO89k+dUfZ0kOqGzM0BzU+SRderZdq/amp+9cv2zoU0BJK
obQqtoymGZn8whA1N7AaW5Dqu3T84SS7XJh7MwKdA1aL6vZK0rxeNymLIVUMYp1hmRkqHRkVmTi3
PPLXqN55s9wbCyIhLQIwMxq1n+uxIJmCP7fZbyh5x2+n1hAHc3SVcO5qb+e03d5O5Inkby6dSJMy
+eawDQOq/ZNiWWE94r9uxWb9vjL76gxAyf07BUXtt7JXd/bgS+XhOpwzKjQM1JCoGdBJvp5gWvaV
5gjVInXkZfZ+oUT/T5Z6VWMHddLgQt7ycEh4n+nNRx2RhuUYFZ34MQITlodZ6LLzVZxzPkaoQ2Sg
vMcRRQDMHWApypXRzCNqaE5WUw8fIi+p/8o6pCMOg2kWyyGHJbT4RunFH7u6Tj9aiaV9pYjadb4u
suhLM+Dt6euKzJTzTmRbF3M7bXwU+K7wQdZW9mbaSFOklvDsEN535NPHNS4dcf+QR0QUs9d4kGX2
JyEz41JE2PngWYE1xpSm5VuM8+rg8c+5jTf8CjKE9XIDNrxN5xS8L+2hmmzcabo4wJ/UgVk2uzvv
qnsbjJwRygGNc83bljH1AceQvNPt0EyV6ec06uKAM0Z5iUSahgvUYl/KxttheN6ZGt01GsNQAoB/
bDsVUtMHwxpS5JJE/FPDBuRjJyv7x+P1u3NlE6whFoN3XJPULRTREtJ0FyGjsIpjq/upOooOzd5D
fj7zCwdbgGWSCNjFcerqZ65sMw67AsNbH1HcQohDW+p56nsxPeYv2KjXH9y61fMnJ4uKEVK+bWVh
mi5VHGZDVTg+8oulsbMl70QargCqIvBQuXK2KIRpGiv+ix0kC8c6QHoOT5IejlKNjsbrrwSWa7Xa
WttxNy2BZamWnFPokG0X9qmNPBEoZa2c82bod4a68/nBqTMpgPfEqa39RSsLiRXCzKxAfaE+09Hc
rZ29lO3eKFSU1voc8yEtuD7NvSo9PZ4qN1QWCySMgeeL1JdoJ0DfGYXKFbclDyJ6VS/Fyv/c13op
iqZPVvwUjapTb6fTGdzWHivu3ih0TXQI7HSKaGRez2VuPDPNUlBLlTvga4tM6aWppz0LiNssfoVb
clPzWbhGt36Ps5lT3OXgUmYvKaSq+VczmS+OsUAmS9Igjewjfep/Hx/TNahugi7IKPo04AgROthC
4hvHRk7ey63QIbJzPJXkY85Z/uF2lYauRMJnezzgnbUkPwDbA28HmsSWMillCT4pk0qIWnp6aEwj
C1Jhlzsn93YUJGtX9ADUeTATW2UrCCUguofFCQ0kSk5ePJRQZymcvXYu0CMsqhtkITQvtl+ss4TT
k1x7YUzx9GNUT/ophTTx+lGgY5I4rYw76Gmbe1F2ctL/H2dnthy3sXTrJ0IE5uEWPZBskBQ1S75B
WLI35nnG0/9f8VwcAY1oRNt7h30hh7OrUJWVw8q1Jp96nyXqkx34x7/NhObo3WthTpYvA+ACsO8a
FBjFcJo1IFAuwAGCj2Nnjed0TpKv/8EKsvACVClWtPIKQ21M8D3F/qVtuvJxtpEVCklU727t0HXB
s1E4JiEjlF/eVyKCoIRG27/MjFa74wxueQjyPZmR66sDxoCxaUAkTKExt7K0Yk5t61Sd5TBoGenR
RR5q7a0MAu1lAl2jnPXJcT7fvXugGkSCT5WJPHiVBUOZgZQaldgLuDX7yZeT/mhW2t6pvn71AKjQ
GmOSAJSovEZPIRHV9VGa+ZdwLiRCxik+91OZXAY13lOZ3LimRFmkQExQi6nBdffB0arC1hP/4iPv
9g/txui1LCp7B++6aYUmMWNqnGySu+WHcnynmAer8iEprFqUL8LqUYau6Mvtj7O5bdTKRN2aFve6
0xfbIaqgJVZQsvNPshqEZyOa05dB1F/vNwWAAPSduEq4heWCQtXJCq1tfT5J1RwUtbcPuW8hrdym
e1CFrb3DLZA4vhcB16Ulo22GtpRpruVo1r/a8xCdZzXa41LZ2jt6XpTKuUn8fXUOkkppw0EiVgx9
q3wMCoe3JzQRKhvy7un23m0tCN8AQIFQC17b1WHoDVViSHbyLwnkfADYI+NspX13v89GrIfnWoyb
o8Cw8kBygCSjHWn0JMM5+Zbk41fQzepOiL3lgKCvEq8P20a2sjwGvaRnUVpF/qUqNemBPl3yqhRh
5Ea9nH225Dl/vH/rKLzwgnG+6ReKrf0j2AohHSwbwHmX1oyLz70Vai+4iT2Vnq0PxHwPyFJmzAWw
dGnFBMvbx6igXihnjKcZxZ6Lrs/Op9tr2TpxFr0ZmuWwRQLYWlpBw5u+ZDP4F61XomOAwvVLoEOC
WSE8e75tanNB0KCIpvF7w3ppSq8LmHAdTAEMV/8uinryInBNe/u2uaI/zKycQo1MVZy1M06haNUX
OTI+SIUTPpQSUtK3F7R17rhAohFIXMIZXy4oUHxojxrVv3RN+7XXrPghkMbBrYu+PUHGmrq3zW0t
DMpQLhFNQVgwVgdimtBQMTKd1zzRrS9Nl1TfC2Z80qOPItbO0sQmLcNhIaMKwyvZBKyC60msFsI1
xsz6wJstoz5NVDR/N0bn/8riMdfFCklMx96ChvP2GjfOCMRYDFTi0oGjrBF9/TAzftT3MFfCNnjK
cV5v7Whpv++2QhWdNwNkLSPXa8SrIbVZqoCIvoThjC4aBYlT1Bbq/WsRxTJGbQU/MLXH5fEYqtqn
MsNaFHiqhDMaXoJKjnaAnhs7BvjEAjWIlA+lTW1pxRqD0m6Q7Ln4c9wjezrKJ7O22vvvLvI5IBTx
EfAnrMkfjamskoLawAUmxNGzQ+QwfJhNd1hXttZClwiYJaMV/G+1Y9EcB1GrVNYlm/XeLQbbP7XG
Lqr7+h5B9kYewYVlw+R1TuRA92gqSGOD1p/RY8wL54X+rH1Kw1a++5Hlv8+MNeggIlW+0/LjoPCS
ppJcIotqjdpRbqDs4PUvdrZta0FMyuJZYbTgFVyFw02pGqmjYQWVXdsNYUM5OD3KoQVi1Ttn+tov
sBQR1HFx3gkPlwuSRmlQ1ZAzPXX29y6RLn1Y/RNY3Us2cZOyqdkp0W0uTZCf0aGkTrM+3VKLEMk8
srQwl9XDaA/9Z7tSjedUa63jbaewZ0oczj9e9VKBVyxJxEWS5OnLqA4Ir2d2/tCkYbSzquuHg8ON
/AojEwDurpD9SlXNWZZYJiz/xkfDqv+Bd/pH0NiNC5jon9vLur5TwhYIDzEFzSO/8g+ZmVpOLWp3
keRULoii+tQ1857f3tg8+kQiigCNQ/C6OoJdNzqSo4/WpWAIfj7AF2wc+mEs1CNVTHvnVm0ZwycT
JRBRore1ilkgFLbjJjCtSxCMqSsBbnLTdP6NUrV2t9ujj8yB5ztx3qltLM8EfMpOPYSqfZkoSR/k
1OrPNb3rnUu18YlACYudowBFlr7yEnWFdFEVzvYF1L5zmOByO0p18e/d54CGFI+RIHwgqV2dAx77
IUpVagFK3UpuW7TZY1qoe8oH7zPhy8CBrE8wgtO1oYq7DvgHlMulAXGyCyrRc33Jhz7+VANh/zIg
kme6lTrBhONYXfwqJdysYzKnY3goIdBnTFirTJVLl/GvKCnC3j/0YS7VQ235c+OaQ6taF05g+VFx
unn+O8Dv+r9TyO6k1pUjTSp8F+3GMPoRFrXSHECWQzd1exfF0bq1vFUMBiWSIPKySaGJxbPL2DfF
KdLG/mmYzPljkvlfGbAbKctHyYemidJft81vnHxGkigki8oomOSVj9Jz2+90o0Gx2WF8r67K+BxC
yO0Fqfn7fkui8QbOjeE9ct7lye9tX5tCkbjJOiqZdi9LJ6rWFpVRxrpvm9o4/gRiNBahGgCGso6T
fDtudTnKpYsUZMHJRzzsgT24m+aVcgQIeXgMxP6BrVsuyK/VWSrzSLpoZT2d7a5kTq0KfuqtvEfG
uLUe3iqqrSadbSLZpaVey7I0m0zpQrXVPvZwaBgghhi+39m3rcPAhxFsqAweUuBd2qEjE5ZtEQae
ZRXFcc6a/JtlB8XjPFvDw+1PtIG24MjRkyTZJWCm9L+0pVXSTE22hiwGRkR876daK75OpYqYasq8
tmmFsmvm+Scpbx9g1PwajtNebWT7N7BOGlFcANLI5W8g4qhqBWzLRUvN5n+G31Y/u0mejzbMsOfU
Nx1X8Rv/Iclq6zjYav3R7lrlEOPBd/L/957nygvQrBQzKxQbxLO6/CVWa8QyVPaVN0P8kR50OAGc
r4xvxuF5GuVY/1tOR/9XqU/S/NQ2AdwgJREO0pNKnEv+kaAQ4iokhVVYOqc+lb400SRBKxsygXOc
GR1RLoAzpa+MxTjtB5Rrq+jzYHZSdzRbnRHxpJKL6pC2mdUYrjVZVQcAuJYvJXAD9ZURe3yp7Ef1
yXAiJ/0x6OX4Na61Oj60NkIKrtKOfnXU/AhtaJM0VjtLo/zemDKt+Unu6lH6wrQrdQC3kqp6fkZQ
Ncy+RFmZ92/lMAcf874NjIuS+WZ4mLLc+RLG6agcfDVIHE9Dd6v8lk6TnB+AMkmDm2qhU2ZuQ9KZ
fDWYZsofemKG4kjiEqKX4idle/CL0AGHqoxDdy7sNpdetMFK0we7bMzkMllGO7qjkSmKa0gqWYFu
dyjmQragTe5A78R6ZJiiDWyXGmD9TywrmXOmddg6hFXK6PPrRmWM80NhZ3RLUzlvpjdrSpPqo1oX
ef5NGutRg9ChtabfiR4H6SlV1Fr5MDL4ZLkxSPpSOU6x5ecnIB5h4dpBZI0PjZGhTXk0y8DQPfi3
svTFjpyoPAbqbJDIzmaq7HHxb7gYZNIp7BOYUNxfR0BBniE64Sv+RcgaewjPBEAVgm4n+nk/x6tz
DtaU8SwqeBBurgkDGGyV0rApJfCBquKpqd5+jUNlOES+gHiDluifoKlUPkbT7HyYS7n7ghhk8nbb
92ytFcVvIITi0YObdXnZylGrEA10/IsFJdtBoSx+itVq2HGmW1bI1sEiQ4YvWKaXVnSlMpXZ4WU1
49D+HGR+SJu2KnYaMhsuW0CQqAcA76BEri6taGoOibKaBF7m+wwWOIX6WXS3X0IlkPfmljZWBGqD
Hgk9Zwu42Mpd5m2dzbMvSRdfxkUfVL//gk5DvSdn+B4Drw4JgGtoO8ingYisKapiq00mW8NO1M8v
8NIcJDOI3TgPn/GOT83oPMayfSTjeR6H6HXSgqfGRlCy6YIPqZkea2AsrTI9QOh7zrPsrzatzoiO
nZKMIYhAKg6TPB6NZircSNN3nrWNbBa4pph6AtTADq1eamhqkxFC7cADrvmjw+W7VJGlo9bUL5nG
Pwvz/qlALqxo1FPFo3a8xm9mTHahJ14HnmaEratnyvREpNXvFAS2nkoMiIfaEInzuvHnVJE5+mMe
eLKNWo2fxQ9hmjI8BlbQMF9Nvx+QlbF/1U2OsqH5NnTWzhO5dfjYUx5IyhKgs1c7m5aBlkXhFHjM
mCj/RErSKW5VA+W62zeAgRVNDMqhYO5Wt5b6OFJrMx8whKPmGCe1gh5EsMflubkYrhGJDbxUV62S
qZcGZS78wEsHPaAuVTB24qro3R5vr+b6OFLB4S9IZcXo3xpqVUAob/ayHnly1ZvpifpLjhDqnMAE
GKidFb+lgxN+0nLITXb28dovwWbC8D8c+1TGqO8s/RKA0pTB+CLxVEN7IkRIHqD4tIhd9+jfrisf
YopaQIiA517Xc1AKaGUbYJcX8fr3h1JW6szVKyt6s5RxQpqzZ8xo55Zv2eSUcNHB5BIurw7J7MuN
MVdB7pV8xo9TqtTRodNbaKuqtDM+iEzz4+0PeX1g+ILv5F0QEVL8W7leK7Y14MU5dBi60v30zUp+
SpQ83eNzvv5qlAvI52mFc8vgh1p+NWI7pe0jM4cQbXCQXu5N0mZnfCjk8v5CCJOOzBgLiRyu2jr2
zuNEU6YSU4jk+MXTpET++DC0SbZzBTaWBOQCZl4KmbLofC2XFOd1AmhB5dEKJsnVjDI6FUragTlT
92AL1x+JNhQYJjD7lBbhsV2aYrpCUmYoxb2eGblfVF2cBxtExh4dwlXFgLIRqC48BxBWmtSrq1XC
jwtWdRo8RZqRBrSgDdNeqlAdEjc3guIng3th/DJXWdY/dEPtIwRU5vWetsLVYgV+k9iJ0o/QjVnL
zsUG8m8zkwleipS1wqxcq0D5xmT+3fg9Aa7GBDfcFO3yVcPXQk2hDHhYPTkph2M3xtPnppsrL5xV
6fvtW3Z1r0EkCyk92kSQE4LSWH5A3ZkrtUu13tMzM/hep04fuOCQkKDujI7aEYz4dwu4CBA0qAbm
uGC7uYqpkFQo2rxSe69W4/IVUdvcTeRyvJdwAqETE2cMOyZ9cz7CcmG+jZiZWeu919NFLB/ldM4+
RbCF7fEOb2ygBaYX/0TfXIwbLu1UCMIo8qwNnq419ECkvtUfwjrtAjdu7XaC/mxv5FB8kkWsyMr4
WNR4ECOA8GHliocyK6W6ExYrp/s3VZr8se+V8SE1Aqi6NCX8mZPHHSJ16qPT7dNy5VmEaVJfiw4q
b/gab1dZBerAvNmegSbHo67W0bca4aQHo672hhG3TeH58cn4sXXaJM9Wa05hP3idb6JJX8qFlp3m
NJWflWjeK9Rt3Gz47oFeEZoAj1tjYIIo4GpXzeAlhan9reat7nUE/Mf7d49hEHRHBcoL0MPyqFBi
MSljSEhMZ2qMDl+o5uTT+mCVz4UEedCP+83BOkixh4kxB8aApblUHctw1H0Km4GYJbba6lz6w49h
bveYFbfuAHTflKzFkKqx5ilj4hjqtDgZPXke51+gwcq/+2BShke4fNPorJZxruycxE2TgBgFzTjY
mDVfO631fsiNdPQCyvSPqSbXpps7sfFXW05ZioBYQHj+H/bzXSldsBxZ65ZnqkRybFrx6Jl5n/0y
lWk6U4uBC2wImr0X4PrBoxQJ4JRkmlorLY3lt8OKVRFSjV6rdvEhlvDRrlTn4WNHvvtxzK3+NW3z
+mDHWvFQlOVeq3rLx9DuInwWeKCreoFizFnfUm71gqHqkfLys4c2K5KnevqldzQv3cam2Qu4UJ13
dvm6XiIma/mkECOIKul66eWQwQg2cWzHqhrbC8LxYXUoNBgoDnkf+P8L5KCPXD2o87egafqPiqS7
JQWH/HD35ya35DcQ2QCxdFYv41QJ3U50eXiE4/Jc9TNym1L0uzf87vG2pY3NFuEnSnQqoTVQzOXH
jkKVMRgrGj1UZqYnKdK1n2HVFOesHpXX3O87Znck9USst4cS3/B7ELIL4XeiALL41TErnFjWqMKO
ZBJlfxq1Nj53iV/v6A9suHKiUNhR8EKiD7JaH3rsWcmjP3pV2ZanXCnyD63VDSdiumjn1d84PYJn
1QbFIQpE+rpTK8WInEl5ALyiNsfxk5o2heWCd4tfxiyRhkPjh3XuauHE/KI2ooN2kDRGpM5pQGd3
5wRdf1e8rximp6gDEH/9W0qkAhQ7DDjJcv0rd7pvnW0+NcP4vWYCwKW47Pp69/X2Wbr+okub4s//
aMCjy5s5VOB6T+q5oCW4RMggqmjnxF5/UXJrKh30dcF3X01X2U0QoSgsHmcrs76VVaP9pSdxFbm+
7Y//3l7Rpi0Qo0IGXuX8rM6oEtTENfDEeMiaDQdZH8YTlWvpMITO/R5eTM3Q2dJoCfFKr2JGLbLS
PFBZVuq30uMUxemjKWf5ebTtvbOx8Z3orIoCBcSkFF5Wd4K4fhqzcCCjicLk3FBnvKRpEezgmsTe
LENFFgQXC/0VHMvVbLo9TY2WyuPgtRaTC2nOaGj4oZTlxB2LsIDCbpdLa3tdvF1cQvTM1tofplS1
qtyyhe3AyxRBIPFc9FW8A8LePBPAMKg5Upvjki1POQcBrQBoZby6g6+ql4KRGf8S4LKW3z1iAgOf
oOClt0qxmXrE0lTgy3aoUxvw2q7uoI4EGlbRKT7dPuTX4QzVB2jbmaFj28gkllYy0rMyL5TBq/Qe
7IzRuoiOJ4cGzWs368iQ/oM56s02sBYBlxA/5w8voeSD1pmMdXvRENsvdPiGt2ZUrf/1siI9Ul6a
duxtnQr41XjjCEP5u7q0ZxUmFGNJP3p+RXvfLSF/SdzI7pr7t5H/PiM0tI1x/uvYQZtqIFylNHka
RKrWs90wsHhM7WposDbMEWxWSlI83d7MjcWJtAgoJBz/jK6Lw/rHZtKgpriS9LJHIRyMsV/9iCBx
ON82snHiiYts+MwohPCirEoCld9MVC9r2dNLBW1hMzQ/qqRfT3pll3u6D9fBJ+NUYkpZVPtI91a+
aY5mOpBB3YMsNtPzaMZYSOxoPqEKYwoJ2WiA73joDnEkRT+n2tgTv9la7J8/YHUb0rxT/Dzseq+p
mMy3Yil2tV4a3ySlGP/Dx/vT1OrjFX0GBippe4+ok463E2qulqBFevvrbUQCAgZMNA1POl3A9Y5O
tjUo9dR7iW2Ph5IT4w4B6qdZM6WHPFT+jrvYcZvW3Dk1W0fzT7urjaS9P/v1MPSeYsS0GbUqeUH6
eQ/Kv/HKCEAI4AbOJ5zhqz3UJF59PaSgoyPEfSTIDY++qfjMLxXBv5Lc+25XV/bx/i3l/Xw/oRTL
1sXUEGqvqbcpXDlZm/6Y0i739Lhv32K66Wce+eYQmU3wRvPubqSowL8whIz0MBQdxCTL+y7bqA/X
KcuVqBY/BUH/w+7L+jGiH7oTQL6zXazeb9jtBfQQwiw+5OrcDGYW53pEvSXWs/FBjdoR+EOdwrCb
OfYxC2bl0OcaYhWp3jxERe6cdTt0HuKA8oI2Nu1JCRz7BLhLJuxurbM/13ujue9R7NVvZDQbzC0x
Br2q5XaUU8xwjR4OkEe3pWsrWfZS6pQa7KQ6Oq0WIDUbGUf4o8pzWpCwIxanXhDdUOFea6XTbCbl
l9tHY8t9MHpIVYCaHDDoVXSgNJmh1J3ce3FpBA+SHYdf1Rk2qLl29uYkNo++6J7h+qmCryn6p0y2
M/idB8+aKWGeozHLClAOQVq7ttFqL7Ip+cMhHsM9Ftatm80TR+5GT19MIC13nZnxWLemhOx0MJvq
ZNTIDrnGaMz6Tldr0xCFFlEgBrK0LlqZUiPPqp0Nnm1DCBGj1OfWVMp23PBG/EO+L5jHyLUJElaH
qGXGNpocffCKyISya9RnIrqmLSIXv4nslFnLzd5Y1dYxEXogfDZ28Ypjy6iB2Nii6DcNivO1l/uJ
axZNzwqB0Y4f3lyezUkUcxJgnlYeMs4zJe9Sv/dyJ5dftXiApCVTzcyV+xA5+DHcawFtfjWAvWIq
Vkg0iif+j5ik7E1JSYtYFC/myH/opzlN3L5Lij0O2a2VgVOlSc0wKXpRqw/HzBgU2ENLjgtyRXWN
RCEW77Rp/AH1pF6eC6kpd8oJmyaJSwj8ydWuZrrSGTUvKSJ1ckIlfKiHLv8SVbLtwXuufWroB+3c
gE17YpACrCgF4nf24D/2su7rpAhHMoCs1o9yFU/nEiGJJ8nMzYNuD59vO69tawywAjgQ6KTV66KW
hhOYIXBULYPHHS3j+WvVSA1jPCZ6g80s79jbOik0SkQSBRCKctfypARzrpiR7fABof5X3HLIqVFM
sf6fzPBsUtljTn8t5Zl3eTw7ER28ummTT4nSjB9g2Bz/y6cCp4MLAYIEhH65mCk0+7kcaI0oUhv8
JYVmfDJtK/qZDkPxY0iSvebx5uYJeCqZLljsNcBX8Wt96PEjXjNMSXyW/Ba1imaQm2+3D8WWqxLO
Q+TxcAyv+y6JWjhDmIajx9tpn8w8Kc8Q07YXhK2Mw21Tm+fv/5ta57thqhqzkVN+hRcwOtDtKd1A
6Z5lX3+q2l1G4633k/0jayKR53Cs3MfsIKpSVpw+qOXMxyEvu5PToEraw5JxmphyCtyGEvnp/jWS
Q9GvxiZ3WlseEzXvmByJuWM2Ql2noWmDYzPU6vMcgqtwIZLckw3dyqi4YYLQisY/JCZLg6VR+FI/
8/2A8KhIuORcfrfolfR761fp54G5n1OaTNJHMZtYu6WU2//+hyULBij6WzxB6yGq0DaksUxpXthy
iOhGnzmydLAGSgADuFTLLWohm3rb5tapBR2AdxECo9AfLVct5YbUMWQyet0QqNPBTxLzIwFS/Fqk
PJM753brKjLmCxrMQSmH92hpLPEzZ/RlOhYyKhxfau6IdJAla9iL+DbtCLFlHAfR5fo1oC1JQd6s
KWanCoDWHLXKLuzrHUe2lTAyvEl/l5Aa7MPqFYjrUKvKHitWMPVv9jwV565C6AbhmXg+Kq1WPA1z
TnyZmf5OCX3jqzGeCIcL2py0Q9f8/mUiWzNBPN0IgBBcDsc4ILkTuLPUZPcfEAam2UTAsTyua6CK
VAepZtHl8diG4LulZVPmplJmneJcbR/uPoz00wSjAnAf4P4rT2NMLbo7SkSM588BpHLBkBRnKZXn
8KIqfb1XFNpwbKAhmQZHZ07IB60CsGCwJ4BRTGf7eq3YB58I6hfBgqK6nax3/wh9qfnBtFNL3ymN
bpxPrjeIVZ4jhCDXTQdZ7ktbCbjocAYnjxU8ey9BXqQ78fqmFYpDPLUozsHusbxtNJVqaW45JGAr
sqekVYPDlEd7/OUbR1HM5AL5YX5GRUBzaSW3sjnP6270itowv09q3rw0YBC+S02OwdvnY+PdI2Wk
FkrTEVe9HkdI9CaoJdPh2HcWjORRqxsHxzfg+R6iuFaPdmUo919y7AlKMCq/9DtXZ8R2xggZTNIO
+vSNj+Zjas7PqpZW2aEDNvKzJ/eJ3Dwrw+xAPazd4+7a2l4xwQ2rjSDgf1cS/SOwVRivqaR6gkEg
LbNPQwE/6DGskEE9mE07Vjt+ZeNGUEN/hwlTUofQYvkxKT/E9gTm30tqp4fQMWyk7oAU6FyclESd
qqeyiMsPVlQqwfn2p904rCITwmNTx4eyeXX1M6FdaNqTzIyPlh1b2Yo/WI1p3AtLh6eVu84T9F4I
WL+wMZqgNOcNGbxiXXqZrLdnIxSMg3Jv75i6hiZjC3V1XBlfjvLQai97vakR0WwVLzIo8LlzSIUU
HEmAjipYpGdYGqbxlA1xph8oAEEFn/u5JMYE29CNe6XZY1XY2mEcq4jrkYVh/HL5beNpMkMqUrJX
QwXodrHcn1Sp3dO7urYC95aYYAbNhWzlGmle18aYpXEnewNceq+d1NqPigVL/+3Tcu0IwO4Sooni
HjnE+js6YQXunAqtNzkgC0ZHyX5XxTT+VZpSi5i9Hv1z297GqphZFfUHKM0RdRZ//sctLCrUOulB
6940FdP/4N6dpuPkaOFeYH8dUvDsUV2h/MwU/RWkI2pURDXUPPeiItJeerMLns1cCp/SOKg+xqlv
nOLQUB+02ijvvn8AJ1VBncVXE+CO5Qr7zlKqXM9rL4v9+GQZMx14SFicL/dupMBnwmNOsInSzBqf
k2jGxAQsSpWdWcVnIKPDy6xZe6mYOMrLcicDnWgSiQEXYEfr6RPFrGtHHrrKMySzPWaplbr1ZHwG
iKVT/chPFgxrblPlH/kMv28vcAPcgG1B0E9IQUNcXuXqRh3rXTnJlWdLAzjvUAyKZLZVH5ky7dy8
aLuzlhbWkTq8czRSpfiiwb11/9cEl0p8SD+DR3mNGNUGCkFzKTU8ynM0unUkd8nBnJt4T+jt+iKK
6EmEbOTWVL9XFyOyQI81mdTSV1Ot74yYtdPRDCbbQS5Un7pjHKjV/HZ7i6+fRDJs4idq7tQQrtRs
y0QfJb0qGQejWfIG1qqw/q6nOCmPY0brd8ePX1sj/GUGmRSJYI3prOXFoCuUZ3iF985F8aC1s/rW
4aphU8l36/QbtkRdBPJZZNYF6fXSllEFjh5ESeHZQxw+mmbM1GmepY/SrCo7L/21RyPSZjwHfjQy
TqiHl6Yi3NnADhdeIVfN0SjH9svcpc2n25/q+nhgBWpfZgPEaJ2zOh6yWuV+wAynl1hKfcwLU3oO
DLv37DmSPmV1o+xgKTbskTbjWHh5kDhci8sl4exPnRqVnla3OkT/kZZOrtQHqHsDEkjiQ2Aw2Xm+
e5EYI38APiQCxdWNZ3i8yrTELHkcLAhv27m7tMArTn7ZNc9Jafo75//6071Tx7BGoZbLsMLy06VJ
2FEqpquG8NqPWGulczBV4+n2oq5fIlphgmQM1LQJ4dzqfJg5vCCtBipFjhvlEMIw8KmEa+UhD6af
lhKmgVtauX2i4/zttuHrO0DkQEZLpkcdl1n25eryQFd9yFeAIWR5P786JEZf40qZ+g9gZbW7bwEO
mlePmSCB4VxfuNEaooKRc2p2VZB42hSFh4pS+U5ae/3B/h95lshtwWmuiZHTKgGlZYezlw9jMB4Z
ybHjA4Tmo3P3SWRYFoQDiHqANySWy72L/CFBC6lTvXgcs+fMDvtDY4XVW4IE6bHnrdzJx66/FWgH
8PQ0laEnoTq4tCcZQWwiQaR5mSmpDlKqWl4eRr+unEe90M2P954MtBa4ZkBiKEZAibK0ZtSAsGPu
tWfVjXqYoQQ4B8YYvrapLO1s5MYrTihEqAzWk0t9xZhdD62aOlPYennvp492rDJElYTt71ZlXh2W
wqg/Fq0lHQUY7UPSlVHOqIk2aafbS944OSCMYSEWg5RUYVaXQXLiUOJPOpAPSXFs2zSRXkx4sOod
l3L9IaG6Al1KQCaoZtZZZqT6cV4ZSe/BNqTThFJpI4KCl57CdlB23oTrNYGfolhALYnxGfKx5WcE
UqFkHUzRnjYHzlGVy+GUEJ64t3fuOpOFOU7MhNLLEINpq8OC8FKs9sjQetVYSH8NoT1OH1rKgQ9J
MwRfgbzFEiTLxrQn1yF+/TL0ZEaNegijhWQKzMYtV6eZlWLVRTl681ApD03ZDQ9MByenpkiSDxJc
indfQYjdcFxMr4Pz5O1b2mutpG4I8fBg4ZRBxxC357xp9GPEHM1OaHv14SDuAVXPAAG3gsR29c71
+WgMTPFobCk04r0yWOemj5J7j7ywQv7BHBlhF4/4ckGhkZk1mCXNI0/6n2JXtqv25d2vG0YEZlCg
SHFd69It9ZQKts7IZNC1CKuvZWbVWXCIrTCLHpSpMP/NusIZX4OkTfLHpNRSeydQ2dhLKP2AAVMa
ECnsynNWRVwnfZrInkPP8NzKkn3Q1FDZqTNeHUZBkS5U/qh4aORcqy8WcDUYM3Rkr6c99BLpI7Nw
itQ0L3pdRafJHILh3uPIUkCzEr1SeKc/urrckd+XKGjoiod6Q/gTDR/7YyYn9mtWqMlft2/4xhaS
I4tPyIExryjnWoNEoPRtxetq5Bn9qQX5yaDOztu9sYVoe9HEYhYOIbE1x02kZz4xgmV4SWOOX8JI
Vg5jUUhHFAGzkzVo6fn2qq48MY0Y8n7CBJOgnGR8efz9NpycYWoMD1Ju0zklWqlQdbNLUP/KbPXx
021z15vI8w2gg6IQqSLFjaU5R660to0Vw3OIGFBRrFXEx5lWqn7+Bzv4Q3q+oDBhuFjakaMRVk0m
rrxOifsPWVQTRZZFs/OMXX8sCm1ADmhUkmvgPpZW/IpJ17JMTY+L91TLWXuUjNKrFFs6xnH14/aS
Nr4UL4xJcMy7LMZglsZk364iu+gNIV8dHTVHStG1VHNo+6u9SaMNU6iwUJbF//K0rNFsgd/aTm9O
lpdKAIp+Z5qVo39RyjBORx1lqZ1Aa2MbaQQC9aFyQltwDdvr+tBKDOjhPZN69oXml1W7itOmD2Yg
A09va2mvVbGxQDaRqA6Pwf/XKU3pEEGZZml7ZtEN51aKu7OfomY29PXdiCLRzRIjCtBwMSK2hnm2
ZmqU8jRgKmrR+IChTetPcNogw1kUqbzj57cWBuxOwFIoX2N3eUighsj7qTMdT/Vh0Omk6nNkRelj
o6o7F3nDEAsTlHQ8mcz+r+KASKkDM+5738sYUfDGyO6NU1s39Te9DaQ9Ob1NYyAd+QuAJajH5aqY
LUuzEL1C2CjMUncj3+7+kpoUNAf47V93XzMwdKJKwSNGUrha2BAGckg47nuxaozHsSiLx9oCIivV
5vG2pauQkRSGkpkmRumE2trKewDmr0qrUnzPrIv4B2V94xnedeWUV+N0bOJ2figDJ3y8bVRs1SJe
FEYFVyHE+5RJ1k26OU9N5HYxmkmaek4s+rdRbO/xx1/faPyH0BKRBTYKXOzqg0V4p743eMXm7K9i
mL8Dp4ZAtagtd4qq37eXdH06MGaL+jyVbAYJVmc+DuxK6iK8cKBU/kmpjPyJgnD5qM1xuAMzu949
YUqgQ0A+UlcW6/6jLm/0TttNg2QwZh3N8snnX44ZGRMB9+01bRkCbQ/PI5snWg5LQ2Wgh7XfpRYT
5Pr0mIaG8YiD2RMxuT6B9FEplInKHFnL2s/XNKfG0c4sUYlIXWQwIeEvf42q/GS0zhtDY99vr+pd
O3B5+pjzYBgYWCAwVaaplsvKpMqMomqwvEjpX7u4PsblBIM9g2/9syN350hv4CeiPF3MzquVD8Gh
srS9QRdxHq5+BHHqu6AKzn91wxkRw2UxpuqZcN6h3pFW6UGlOvmY1SF0mAVEzMckLCfXt/ru0+0d
2DirYMRFvCBEv8iglhsQJ5JutH5hibNau2BgpEfG6mFzq5M9ubMtU3xUwRohsD1Xd7CoQ5RwZ8uL
QcNfbDUxKaHRAswHX9nxZBunlRv1PtUI4u3KZ8ZlbiEaw44WdVL/kzHv87/aqu6mfyScw5vw4gCX
YvNWe0dy1JoFYl5eMobJW2EN4Wsdd9JOMHK9FmwgaUhgwM2DN3P5hVK/nFMjmeJnqH01pq1YkXzQ
w2LYo13cMETALfwkBxHI8eqKg/6t+qHW42cgNTKUEFJ6hABQde89cFSmGTjFCHg6ZFCWy4mkiSg8
MOLndmzGE5wK86HrdeWBjkb9H0yJNAKQPcDRqxkILSwmmOyK5DlMLSW5jKbl9weaCrP2mFd+tjcU
fv3G4EIQoyUiEPNqa5bOLoO8llc5eYbZojDdudHKg1Qb2mvQpCD2MsKgu52ysChIlog1cGLyci9R
KgiTpBqSZ7a5RmbemU4xCdTOC319b5dWVkVVP1EZj1Ha5BkEhAOvrxkdmZZs3bKK0p0F7ZlaueNC
+j/SzmvHcaMN01dEgDmckpI6SD3ZPWOfEOPEnFkMdfX71OzBWpTQRP8LDGADhqdUxQpfeEPX9Bn+
IRfdaceLL3vzo9WJ4dPqreK9lW8aFhhk4yfrKGjX1r+z9lqSMIuhlgTFsiSfvXAAj7tzEd3dEzwr
Kthmw29BnBpF1rwZ9eIy5boWYmn5sIwe4iDui+jH9t21B6ZE2kLfQrWWtzcFFndOPrRWcZmJsaOg
mtZjHIvs2c/nvQ91d16uAlIQeNyC4pqlWSqurOKSWfJDWeYHaOrPIjWcqJ/iPRry7ftI0VsVH0xY
pwqCcL3NxbRWXk358NJIJ/3uDYO0QhMnEyPMjWG2wqlWahrBMonlIEtvV/jw3q5EyEbNldseaPP1
+K0OYcCqyuLSd5rFvnfHPirAyY3RRJVn5wjcuYVVG42oBHc6CNHqv/8nohtx3Cj7nDM9oqD6gYC7
eaC4Hj+8fQvfHQUoM11r3JvBvV6P4qa+uwjczi7ZvAQYdNvZ4zJOe1XGOwuHOjKRPaQLj4rw5umy
Vt2ktmJwATcoe2WxJxGZjn2U7rxdFtq9sRRiRGEYqGzqm02SNnZVJuVaXqZuDcyjUbXJn14cDzJc
p6BZItE2vJu158I/65Df/beGjWRERuXpdOmRBH1pNEf+K/o6+NDkfqCFvO26/e54HSg3YmdcBdw6
9Kmu110K3RBaGReXghLXT0DN3XGeNfHn21/3zukE50T9kcon2MltcTVftC5D9bG4rJr7W2Fljz54
zoPE8zApzL2PfG8rUQOi+Qs2ADzSZuG7NK1k09flJTX95tSJRslGrIA9dl7zu+OozUqsqpicm+zU
ZaMahd+Vl06Ly0OKnHKYepl9eHvp7m0j9JzUsoF5APB7/YG6dG6zUbTlJWutD4utaTj99DKc1uT9
GRVJPRgH1ToHdbZlkzVO0GvzZJcXTRbzoQq89bRW6XJ6ez73Vk35lCvdFhUlbOZT1m06Uv8sL3Uw
VIdqLSfEWS375/8wCs8Ll6PqjmwPOi+olaIbUl4ASjan2S/6oy3A/fx/jbJVS6P4q7dmopUXGN5Z
NE8DUeq47ulr3Fsx1dRVnjG8odvajpcwxbRllBGJ2KiZCpObAN3tt+dyZ5+R3gIu4A+tq20TcHZq
zRZNsT6vVdJj+4bzwfSiF1b1bV0Sa0/f+e5o6tJR7SkdRMr1rvbSLLNdVFqfhxm+c+jXthvFRmEd
hszWf3//zFwFBKGgSaq31SdJnTLO6YKsz2bnjw+ghosyNFnP340ynXaeMfW7rzNn1UclHwF9rQog
m7un1ee1nlpHPqc5UG8gBWMxXiZ/1ttj4caZfSy0stMjH7/XvaDkdpsonxU3UAgUOiPba0+WsrFB
sZvPNk7p350ZDcTcgfHw9mLejgLLCRlV9koAKHhbrC36pWc9MdkwE1eezHhtnnRjat8L8QJ0rGIB
PFaUtMc2FtaMupeJLTByRPPiU4Pl+pPQWuOESvreO337xVSurATsfqWBW+ZWgp/iunjKwa+svMhq
3epPU+vsj8JO/IOxasZf7mS9G6TH/LDxo9NIg4f60ibaMSFbr0vB/OhjZjJ0RSAO5srni6YMBL03
TVO6c77vzhP2J6VUJkp98/rE+W0MYVd5gVvZrIfJ4qUQMjFv6DHMPFHTXcPcdb+9e7MQW6B/i5qO
Zd80dSsRO2Y/Y0eRLe580eZRfOQhfrcNGWV8qHCAHVWZHaTN9cwC+nJeVemMkmrgt93MfLRivXt4
ey6/ronro426Gp4BPJCKXrHFLwR+VuuJhoB6OdjD/LVIrbJGtLvph28VELrsSbXz5rDKmnEKY+iN
Yo5kbqP65nQ6suRE5lUcDcaq/reBTvOHIAN7e9bTzptDK6j78mhb5diH4PoDB9XBrBIRwP5i79m6
vXyZCRtBtbphVW+fYIkQVWN7zGToLIzbMC6w/8VHGR/ToZDNrkr7nStDZUqA0JWiEvqlm+8TizpI
nTo9S2dx9aNA1Kx7DPSk8x/ceDCMyzSjnH2eDFsEryjn1ckTv7CiAiMzqvso49Y1mGRH6yJrxYC3
Cp14lQkCidr8zRSe0CJ/teL6JRO9OX4Yi3jOo37QF/2PzK2q+Mm1u2ZGWgCR/9d5bILp3S0lJfhH
fkTh0qDFvrn0nbWXnT7oxbloK/Locc1OdZCUHwbKaMe3d+FtIM2jCVGJgjdIagKb67XE5wRJl7wv
z2NgL7C+ZHnse18HQ8DuiRv5busaUPsQM0D/Uc+BuLc5W34bFHpsyvI8xX1fHaQTl/5hxLrii2nm
jr4TT/0yVLg+Y7A9EY0HII0nMTLy19OLaTjSoWC4ChOMsQ6l6Czxwwek5x1EQaG7DtG2DjwINzYS
YOGQD04SzY7ut5+wbAflkBsi+2n1LuK1dOoH91TkiWFd0qVDPQa7jKB+DbLcXA5t4pn/4EMbV1Cq
nRrOfWJp6dEdqdX+VpokYyfNkvAylpTU/oNTT8E/1Ju6PDT5PcFZilUfHkoUnKedb3xzXtBVoOel
oIk8tPBerxcBkmmdr02dn6dltMPV0/JDEZR7SMFbQB1IL/YrZRnF5qX/ej3M0I6ysGwobz3+KMe1
NxBOdmrnlPdxFU5JaoaY3eCHVDsI8NBdfBhWme3AYW6nCrUXP+hfUBhKDJvfkA5NTXgLNB8xBvPJ
mOPhq5Gmw9e3D83NfUdZDYkphVAkv4FOfD1TESDrgFhFjyxo3B5Wf22jvIrNB0dP9zondyYEM5OX
HaSicmbdZDdNYw1YX7j9uS3Nn6NT2Ei44BHz9nzUX3J1SpgPWSelaJjYqsB2PZ+iSls/kbI/cxQK
+9hKjughtjPHOmjdMDtPOpUD9zhT6vibFl+xhsNgaXuviPo221+BtgnDw09jpptbD0GtofNc5Lar
rmk+ONmUPyx5NT9gy+gA2hVe8lAvfvlPMbv6DtDo5hYkS1W6fFANADXRiLhegJUaqt1jzHaOU/F9
KmzxMRbDq9P51rOep+XOraTO22aiyuObF5MsTNnNX4+Gnmlsa1k2nrWmdx9j3YJ23uYNmvpZU8VD
tM71RL7c+3LvPrydJzRO1WdHSw8M8VYiCu08BwsjBFCqHoXOp9krmG5nGulp6qa2fO7jput2bp/b
z8qYqh1CRKxwcNvDUuHsNubxch7kRNRS1rOmv9Q9HlfZYdA7f3iZ4nFtPrZtWrw2zSDX09u7+/a0
EieQsRO3IYpF8ex6uZVihzEvrtIhMpzvRRnoT7YuoV3hbrfzcN+eVqTUuWrRXiZKpc17PRQ3o9km
MXJApZnN32yRrx9XoEM7ycydFVXFDkChUH6hrG0mRA9L6/WSW9RdC0eLEPnSx1DzYLEc62Za+zPW
UV78uSdJnEKdSmu1c8vebiMCL5DE7GCIgAjbXE9TCMMeygbGKlxSTRVCCneImsStshcIRIh09pCG
9jgYt59RJRmkNojKolWxDTIDlAPB2w7ynBRTc0jEHISBDiwQvsfrezcMtw9FcFhPWAHdONcnchGo
sBhQSDPHfUQUYjhanZE8GO1i72S/t1cBXpm07tignEiy7euVBOdm18XaGWevdGJ0uoQ5QGZZzS+E
htkXy5jqD7NmpDtH8s5Scg6RVoWCD6Zii/5y0EBa5QhoNJgH/xHxj3gNl6zrP6cN+olvL+btZgWt
xHIqu1auuu2V4ykRtLJzzLOsKKTjE2GkpPkpGsSnTrmLR0laCPHRNar592RujL0O4p25kpkojvz/
hSZujqQXmwXkXT0528riy17pxOMhtDzVGELunEvAvXyu65v9V51BmU2SGRNjXH9OYxrXWiZLdYaC
NNUfG23KRZgMTiqN0B1RYHtO+knmh8QwhuGJ61L3InNIbe23ss7y5FsnoKCebdAD36YBQcI2ml2p
o2U223U+HEY/ltnRC5RWbRbkU/nqxi5916kMh5oENWUXvZJW9pEKdiO5JLYXClsrTuhjVM8Fj7t/
KpZu+AoKQosKF6ngakr+8O10CosM4Qesvb3SQMIdRYjQnjoRNaVTjuFQ9FUTVbPrHQZ3/bsrnOaF
VqZXfDLszLAwnZryD/XoLY+BU9pPw+jE+SFu9ZOnBXI4YpOXwzKX4xAAwUMON3T7mGqt3lpG3vHj
e/9TX7ZTH1VBl8xpaIHA9aNBC7xnB/NOKDvjeqksc14jIVbt336ciNMTyMk/lTd5HC2ZEXyo/fGU
zaCSkILvQl8Y5dd+tMjvfDlJK/J4UMNEdumDhcykiMhnfTdE3uxnHRtWOJoI8sbu7Bx9QsYllG2t
r8DRcN5YY0uCcHLaQ+YlHBMfJaMwjt0lmnEFEdHYuCdrLdGOtGv94POMahEkOKDmdY5P7V+C/+Gn
vXYYdQ79WtihCMyijqw8TfNj0YtBPPvoWM0RAoptG06FDLzH0hwhlbtV7IwPWSKr/mAVyJEcce1I
jEeqTPEPW1/S/sDHEZzgWoiFn5pKWYXpgCJENNi6Nj4JI6nXk75Wcti5vW7OFhBLOEGUQFEdhAi7
eYikcJYWs0eYCYOf0noCd/DVzIfcDmdPH769fZHcvK28p5CswMjaqNlwl1yfrSBtDXO2hX3WqFoe
nVx8L+tqT4n9JhKGGgPBjxoybRi0iTYxaOKuuc438bmPM3QbLUozSSRtOTAlWfqf9dVv4si3p55v
3WpF/UmrWz3dCRBv3lf1KzBb5QcAEbvh8Td+Y2k0L/3zYvt0uBOdnl/QDy9Om+NWHuAy+fbS3n5H
AlxUIw3ckKis3ViZzGJEQlag3WYMKIR6yZL9ldZx0B4otHef3x7s9jsCclZVAPrNSnBmcyHr3djp
KRWc82TWReRBLzssdbOHp74ZBbi7UnhVDi3gm7fkRmrJTpJwYZyHJsfx0u6SIQXMH9fBzre6WTtE
EMgE4fJ6jEiecL0traac4rhqnLOGGZcblXaRvE6T1f8zOku2A36/MxZ4Zh4yBcVCeUL99/90zlen
mdIp8y0se4ZORgiiDe7TmpemccDJc1eL5denuHrOgEhR6kDbj2iWcGFzGrRZ1Y0qQUkxaSdBSXEK
4lAvKjF/DOIUy9M1r4IvQEyy7NHsTGrejvSr6dmpnGk89HhWuC9NQsz2LLGGzHZW/iZ24tfR78No
QGWtLMz1avh9UvQ8/PAoKAYfcWpKX/peX0D2aQ0Fn8VrX6oettZOsnxzOFXezwZWeCQQNluttIXe
WYKDl3tel9R7qPqgnH8kS1d6D6KNp+ZILi/f21OHUkHeRkEQ2NXtZu6KLB5ykTTcs1MRnwrbw1Rs
kP68cw/cxGrgauiksrPQpoC4tFlRYdepP8X5eq5qIz5mcO/DfJ7+Dtoi+OZZK2IGTWx/Tup5r1d4
e1qVbiulY/Y2v+BXaek/G9vKiwKebqudp9F2z8M4588AV99de6RSA20WNDHCQiD0NtGZcDK/N+Ic
pD5+L+xjZ3z1RBd/kMGuFc/t3sTAEctsSAGKfbNFggaVGMba6wISwaL8IoTnP6T16J86fx4O3qjH
/7jFni7F7cb85W7Bh6OXpjTDrs+DGMesXekQAWBOrQ9kSyXmaLPhlQd/WLX1IdX6KnjvjqG6SlMc
rIdK7tk512PWNCtq25mDs2MY7fdRLt6jlfVVBPwGb2Y3KcvHriiLP9t6NHaCjzt7hqFpAymdeUQE
N5u16mYKsZMdnOMiNo94Q1vHoFis/2UUOmpU+1hRiNfXE4SQlQ364ATnisJ1OGuxHQ7o0uws4+3F
jp0erxW9JlUV9ze9tEWfxgIV5uC8mHETITjlH/p27i9uQ438nc8vX4wBSE+ojvKvm13itUswSRdI
71Dlxp/UFtuXuq7Sf98e5eYmYRSUWrmaQaWCTlZx1n8OtJc2zSgDtf+pgcufHk4eHy051PPPck39
IdI84t+Tja4ImoeaUf18e/h7e4N7lmOgIimuluvh17YReiOSgIcyzqKhwqxEl2LZeYBugkUmyZUC
t4MxoCGrX/GfSZZrK2d0SvxziT6GfXBTbwA7V8hUhKLUgzzMcMX602rHTtKrhOkISqCY91A2d34F
qBSb0I2qO0ocmyNIDA5ZkTTrPIjJd46mWOqPQperHqb2HFysQaRBWOamlAcUwlPzu12lWBG/e8GV
NC/NUkpCeGtu+iyG1nA7iCE4B2tWH+04RlksqMedUe7ccFxtRFkUvaCkbevUWuzNrdn7HEZ/qkM8
zH9vYiMLDav53Vi99z/09OCAv3NlqjbjNlBds9jMV9RE4chN+gfoHMkjIN3xg9VjpubZ8R5R884l
oEr9xKqq+Qy58Xo7tUWSUnbL4/OE8R1SBJCT8jkLQq935U4B79dKXUd2gIIJjGGG4DkJvPV6rGTR
URXBrfMyLL4cDgVvppK7wQ81TIra+rx4RVyeXIRt/50a5Ag+ukHqZ6E2oJVapuY0RamFrv9hMuZ2
+t7UxdC96rIg0k5RyK3CuvVX76AnQeJ8bFne5aPR4FT/IG1v+UlY51QP1VSL/DAh/qFfRDX6zaFY
Y1p0C57i4iBcTCceq6lDx9qaB0whzImzHE5dP36YRy2xI8OTuREWgUjyT7aoPXAxTu9mDy3tjCUy
YGKMhwnMpH8oq9iyj/Ow1H+VHhr+DzLprYlDak9NFGiG82PCZboO52C0u4MOEwXkndbk3eNqubIJ
u8BNBEry6nI2Crmsz3PtIcvrtURmO3v89uYk+wTApPIjRVHY1FanXhdA0aFW+Yl+mb3JjNyhtCjy
GCiv5+jNfFLAnBea2HuG7ndill/ESe5NsgugD9d7gmAXkGjL6YJyvR7R3phrWpN68SJEJo6Fb8lP
Rlz4yU48feeuBsdA0wXajKqZbbZ9MSOOOaejdtb7IOtfdRxN2ISzqVU7UfTtygLZ4uIgr3dUQ3iz
slD/5tTop+SS+nH3peqmODs487iWj2Mf+0UamvQsx9Cp/c77PPmQBXdKoXdmStoLDQlZcdpbWyoW
rpPe5HUJ7EMh8tdm1e2j1UzuThXy3igwNpV0ubpMtnynpXDxW+Uon+fVTo5ZumSRbQ/vbqqgvUHu
Tj2G2IsuxCZiCYKOhGWA1DhMfT2HplfKR3R2liTSunrPTu52Z/KEMx9ETqGQgbm73pk4MNpz11TJ
ZUgWcZmwaTpMC3uyrKz0iQJU8wN3rT1H2dt1hCuGJiVtc+KkG1mAXi5B2Ux+cjHIJ6Ng7BMCs+7d
aFzFv0ZGkcqW0vTZYn4LOgz9lLrJJesT48mu/OG3gN5GmJozZde3H+k7y0hERjMZgjnFiq1wI4Xn
BKSRlVzsQkaNO/6FNgr+LM345FLFOvjazoG7fdCYG00bwJ9KumSr0Zf5pZHGcZFegtnXkzApszKi
S2i/Bh1h9Ntzuw0NeMroGitrJioW212fFI0mO+xvL87o0UKRyw8Upf6OXX0KYWHtOSP9gpNev59U
vrBWA0ZNXk5r43pHLh6ySG0fa+fZ74w8EiptPrvOlOg8Fpmm/x4XEzcnGt9pESXAlZCMBlTWPExI
QunhkJaG/WAUjjMeR3ouvyNPTGNinM0GFadm9LXItdem/fvtRbrzQZSIE7+XrhP57+aqdVFb96yh
cxGVR1meDvvfOeCp58wsd+Lv26uWihFcBW5zNKoozlwvzxrwPE5B4Z5HIAuQIOkrfSFIWOYo1Xzr
I1YO4rxUnfups9Phr7cneefcIucLVgLJ51+Fq+uxfbsq3GVGaIDcNzvlo6uHVP2Cnf12ZykRDGHD
0eoBVbMFFkn6m1MHQ/qcZZ77Uq06TQsY2PMP6Cbx9/fPiFWEuEgyo/CW1zPqltIkKHA9Kk5rfUzq
enhuLX/vRr+3bghdIITMEFRhNlu6y5e6q5fUP7eCXk0LCIFww94Lb+6cU0qyNOLxhVMKfpu5DBbY
rwGlexxm5j+0Tn5eWiW0SO4QWh1imu9fOfYhFwPXLHna5slP8zZ3ZDL5Z4x7/UfR5Nax1Zw9hMO9
vYBICOwp+v7orGxGaSezQhuzo2ngeMtvK10in4Q3nJGF+Pft+dxirEBYoQQFivkXp2LrwhlUc+I2
mumfbTwu2hDxn7o8BL4Yn2rHE8nB6ov5RzORZ4YE/nkDCG0cskh3kcc6vv1b7u0Xfgbufir/BZN7
vSvnxq/HUkj/nGqaQbaXrJHtNv7j26PcW1vefboxVD8D5BOuRxn61INv4zLhKZ9CzZ3HhzKuRejJ
eS//urc1gYaTwyq1ATr/10PlsbW0rUVjAkxk/1vl6+PZnGzxHWFLM/QbM/j89tTuPMfKTZW0wSa6
4cxdjyfMdXbKsg1wExnlrCgY3WMjDZAUaTN+pTlbRalo3y3Ar+QayJ2VCgEdki1CLhuMxlgWJY7i
58gbxUJ7mZuqOfpul/wP95ZqgtOqIKFBe/h6gjPMzDiNOX1yol2aGKMXDbLdc6C7tw/pwQCYxUdE
lT6vR+myJJ2dnn1oLMP8rNVFeoSGvxcN3tscStROnTt4U9tWSILubdJWC7fjxG6f62z6lKVN/bJ4
ev2YJHX7z9ub496+Jy9WohcBdbqt6FtrdgG5Lwc9J7h6XBPD+bbqCCO6qW2d3h7q13fYBDNUj0A0
/uoBMsXrFUx9JJRiqQdny1kwiuPnlJ9EMFpGKOVsj1HleaL60PeNkYa+ZqGTaHad1MKk0fJPqPtZ
r+Pk1sbzWhTlt8DJy9fEdtYfLRIsP+q4WT/BWkl+z+0x16Nm0L5TCjVPVZwDOhiCuX2Y485ZHu2x
Latjixc0uvtFKb0jZ8H4YZf+qB8GPx9x3MkqamtGUdk7+L9fpLftEiisDz0PpBi5X6+XwEtgboqY
dMYsUz/owrJcdBHmvQXgF7EMhyoTLcsl+embpWv9kWKD7h+sxrEhUWaAHc46mrA1bxhAjS9zObtd
hJFZ8ggvo8X8qK9le4qHIY+fan0c0k92qZX/vv0Zb3eMYtFAUwSaRXi/1bbp4Sp3A02iS2u52bc5
s+PQL6S84Lc07lzKd8I7lCdgdqn6uxIfuF4tM/VqUNBcyotZScAMZmIgKDkvj32zNkXYZrP/JJZ1
OhpmE7+/XmBRWOaCBtNMyXHLvtLRx5ItVeyz38B0CXKEBwiw3x+nEJ/QvgEcRRgL0u56ikXhQExa
YJovxSKpwVFrBothirE65HXWEriK8v2tZGIIBLKQeAKPetM08ryql/WSwGQcKC65Q5095E2nhUuL
xdnbm+X2OgOhzTUG0AHUtr4l7+h4s1c67s2XnGYRYP91OILRFE9+s1iHpiiXnQN2e0kDeAWYrTMq
5oVbYFSSxHYwrGo5y2U6ppRVD9i57YUkd2ZFrwEBOrrC1Hm2H60xVr1Ym7S8OEW24tBpP6wlBbql
ik+av3g7weW90YDRKQFSrg2kia63yEyc3ARmAzbDKMSh0/v8ZNYGAvBG94dbOf3p7U/2iy57fUeh
Bg2lBMquqhZsFS2LhWSry+bqYlmjmT9QmgBZpUHgGx5j26/ySzk0Tfu82PAWwkVCPzjMqxPYUarn
9k88mH3/OOvNUB5d2YMs8vq1/zDDwwB9XOTzn41uNT110yrzqIRWS/XnSqDQH/xZDD/tlmoxagTC
++YYvEyHammC7LcUUIz8RBCz9gc4MYV+NAvkvI6NlogvoneNLuzm1ezDauF2iqxukX8nbPQplNPo
f3JBreIwaXbTN2Hb8J0dUrf8wW3gCR92lo+vsVk9sjSyDiJ1ZeS6eeQWLTWljdv2hQ5GGhmWnA5V
U8nj26Pcu4QVMFd1l6kLbKXMDKAtrXC6+pJojvPN1Bb/NZ7j5sdoZ+9mpdMhoOnKH+p8xCTqyP2n
+2QGC5dSJ+qLnphOiL5BfnRGfU/y5e6ECAnor9KTuJHtyzwRlMA068uKTP4Jqc7sWIMoPFViN6G4
NxQEV0VCQDqHrOJ6QprmZqg/9fUlzWL5oOEpgkBsVzy0kDB2PtOd64gkVPWrFDYdOM31UGkdVFqq
WfUFkVZx6l0/PtkUgXe23N0J/WeUTROUenOTN9VSXzT0zv8UMxCaYfKMh8Vc85379d5Q1PUUwJbq
zo1bypDVg476N5thGL/gG4l/35ik0bJMewZN95buv2HGJqgvlmIGYkiYkSRmcQaHkEVloAXPb5+j
u6Owr+FfkvrdEBUSK9U7DY/4i4VRdkiuqUeulvkP7x+FAQC/0QZD2GgTx3TTlLuTaTWXsnTjo4Y/
0bEf6z13yjvfBkYL0yBWofi/7VpSMkizrjbqS0WrKaQhPj9Wfv+li7Xy3Q0GJGQArYJbpMNPSrTZ
1gb1oVH4HNZ6mTIapEbylBTC3/k49yf0/4bZbIE49UffGfT6Mrnl30bumY8kAXOIdteeQ+S9kcBD
UPWC5WkhLns9IbQOm34VWn3JReafoCi1Y5RbifMJiGHu77zndwaDAEmSx03HDt/anAH7yvKyd9uL
6ZfTQ5Yho9K0Xfl723l7EmEqNNg8RnTsEbVSjxG7T23//9zd3pAEedCl3UVJcaA2vBgfx3F1z91a
GJFZZc6l9Ht7L4C4M6jS9lbaqCZl9k280jSdl/jT2F2wBdam0+gmsTikQzB9fftU3QIS8FGjUqPg
079KYteTK8mKzH51azKP5dMydIht6j+LtoFKmT/njZWFybp+xbL79e1x79wZqjqm0EhoJUD2uR7X
H7R1yeOhuVC1qr53q8g+4btTH3dGUZfC9bcjjgA/g4ycwshtoQ6ZK+cy5URfsjUbzS9mLd0kam0u
emqLdds/+Hqci89za6X2i3CAB4ajPSVjFPDWLBc8jPP0gylpYjyPlbkEL/WUTP3nxBRZ8yJjpMhC
uch0QJ1fTK/AAbu/giDPk+fGlkl1dinSeg+WwEMe+1CnJYxJ+OTHoAOACVwPCtRZB4ltRPo8kBbN
Qo//SGe7ckPdX5N/vGnBK8lop6b7Onut/Gw6VTmdZGlrX0pKVZjNDnn2b9C16XRw49z8YbTjnB56
b3bFTh55e+JYSjBIGBgpLOW2i6Ihz0tnuGwuawlt3BPuGAkHbkNR2M3O4b7dHNdDbU5cWsp+zOys
uaSWVxwxOh+PHfTedx8xRqGordBcvMLbSkq3LAgmBh05eJxoD0ZuWVGLO8z/MApVbV4uOM14WrrX
G13YIs0weuu4JFbpPU5WurQoS6xuvrNo6i/abnWuPfWokJCSDV8PtLDVYqdnq8dFZ0S9vwyHbplx
g7e1XjzhTiyNndN1b0dwAyvmLqVlmgTXIw5+mU0jSe/FTkf/b8fLu1erGRs9dGhF7Czjr37nzfRA
m+KyQyh4w/r0grSwtLHv0AvoHOz7nGJoPy9+m64n0qf+hzBi0X7zV5SmqEi5Rn0YRntdHpzYz753
WdXqITxkvT74dZcHEARciXyx7NPfS+gXQeR3vL0R5AzTorkaOFNUjLKcv7n2VHrhOI2Of0olvIJQ
jPUafOHiLtYHG7lWM0pEMkIopia2hrafOfbDmLi9CBsuUXHAoVlqUdIa3hpi9Wc2hxoDssQPfSoU
4kn3FlkczDrNi3c//RAoYR0itATmjTbE9fdhEZRjkeT7ZFl7pEipHYsgL0Ieuj0RhDubj66/AsKQ
7NKI38ToDRwcd2zt7tKveHyUw4Qq9GBNdKak/iDL5P3gehQXkJZHeUtZ/m4lxbzETOkdLt3Fyevi
T4mwmAjbpO1pXGuZtodFvnMfMTWlDI0Qk+ogXi9khnKQ22aMputyiCCO5ZGXxsZOmec2zmBOHuBY
sKUKO7GpYgUUWvqCUPqy0Kz5wiZtXgvRzQduqSKcrUS+9GlQ/vP2C3nnDKs82wOo8as4snmHrVkW
RpYxqFMuZjjppeAM+H/b1SwP/8NIbEPiGTYJci3Xi1gH3RI3wu8uybgCx0PHonM+ZhUGSUc742nZ
2fz3vhkBBt8LPXSK5ZsAinpVnuto+VykPsdHCxOkj0Yg9wwi730zGlDKqVvxz7adhiC389ip2v4S
dLp0/nKgps1hOWS4heat3wQXrL5t/6gRge2BKG4jNwCGxE/sfshAZOHX61kYEsfZ2esvkznVfxS8
z0sSavAMtVBLGqMI03oYETbK80KGVuJpfZgVVuruPDv3NhBEByIC2lNKlOD6Z/Sm0aTTUPYXx2js
U9vbzed4truPjsz6p7d30L1PSoOF1I/6hnITuh5qzBCbxwamv3RFMMUPiZOa7mmJUSA4vj3QvdsM
o0aFTFC04m0fsxcG4uKOw1eFvPmclNoILqSbuufAXOWrC9xyB3xzZ0B00GjPqtOvGvrXM3M1KSHH
DN0l9yZAPlb2Z5DWRegnRQZGeQ90dueTcUlTSabJzvy29WQnTmYgF7wLjWZ1n9OiE8dsGPzPwl72
gsY7n0y9BzT7lOgmCMnribU5JlzmzPUCchBgc6GX4VJP9vu/F+KIPD+gLgiytv23qsyMmb4irw+v
+FdqHZIOUNaYH5x5cX9Dlm2P3n7bU6H29f8G3HafJZgIFJvc7jI2Rkkskn5uyvKrBMwNovoF7Na/
XeDsdKDvLSWpDJkMXQeC8M1rLrKaJfQ8Jik1o4/WVQZVhLSS8f4SCJeJArqBCKISsr05DSvO6pH8
59IH0FLjdtTCuDPqaF67vTrvneuTocAIws+CT7E1l9KyVevjpeovorXopfv6vF6CuMieqnYtntfc
HI+VHu9BQO6NSuZJrQL4DNSwzab0YseL8yUdLvXqJY+iGIxTYs/jSZi2uNjT0D26c7UXsdwflA4O
fT8UPbflnrkqksAu4/5S0+F46js5haaIbaVs1x+ymne3bHY7R7em16wruuYAarg1qZJsHgljtXIg
Zs1wmWTX9adYK9onn6X+jN44yF23GWoEKMr60OtWAabad4sLhCS82DIHvvnb1+qdewfwhAHLA36i
gmleXwZ5AneEJ5sfU7sANbrlMAIyjhIsY3dgtXcWG00/xC5gqcF13r6N8STLfkbw7jIPc/kzs/Tk
D6wY22dY+vmnwNJ6gpAmeXh7encOKH0zOqyIM3N2tpI4djcRadjNeNFsWXyQde09wyevd0b5lWdf
J0KUEZCcVRUbVHu3czODGSNOm1V0u7Y/VotRIo7fu4g14DyKF2sOa72Uh7LIxmcalOuhGsv1YJa1
OI2VQC0MEdbqfV8WYjn+CarBrFrZlDM34f8g3dnNR0+cdZ/KihW39VMug/TszPKd7EM1FMBzsnXl
NMw/NkNlbQZAtc+WM7KQWmgG/4ez82qOG0nT9V/ZmHvMgTcbO3OBciSriqJE+RuEpGbDm0TCJX79
ecCZs9tEMVhH2xFt1DRZQLrPvMaIQ77b3f/WXD6PsrDlCQF4z8i6vVyqBTbWljeJ6ahbhb5JHL3d
E/qoKxH/GsnAMIswHqwVDiKak+vSIhSFvGvTdD5akirwqQiapD2MrfI4C2kTgHI3pKxvGruyyp2L
XemPVJPugBnO0KNVQQvvD7fI5up9ZSVzUoZd2rnfcvi81s6yK++EY6tR73JIGu1Oxrr3m9Yyy+fn
CWCP0QfHsmRdQqGf6huNctSxmlwq/3AxYj5DDyqrtIorC//ZeucvC38ZjD0NdI9riZW/VsINqITa
epdZx8Y14ItRIWuRD1bokLAO6PO76MbJIrvJKJqZYWFQH95jCaaLjWFmdb/FRcj5Q3IZdZ/GsnHT
d7GeD/nWFlWCbKoWz4dAqcELc0PrP3fmKHLSrsJtzbDsGt/aybRr88+DMWtiazt9Z+ytBLkSxlZZ
feVhV0clbS4d/RwsiBatL1D7q+ZAE7mUmLGnOg2Dj5RE33dh503f5Gz2V2KnV0ZauirI7VHBoeWx
fP0v1e2yg3rvl6Y8UToS3MD6d1u0tIpibfv2lvL4Ravpgwu/VByoucE1XF1FLozerCly+2gFiLvA
58m67azp8aYwI+f9YKXlr9ppf9PlZVk0SFovMGqLxyMTfPl4Y49GitaY1pEMzHBDG3TkYYb1V4a2
vErKWd0Az4PRIYBoD5ODIunyCv7yLh1LyiDPZvuIZJjFqZzMW4jU7ZXG0SpZYJTFY4MbgH1HJrR+
JPj6pvBSzz4qpDFv7SGJH63C9s9Oasw32P+OV/hnr40HoHMh87HFWYwvnyotggmVD0QT0jRyQ2BL
9Z3hptmt1cfgDar2mmDfKrh+fj6fhgsOItSsIPS9HC/qAlmjE+Uc+UTJN5Texn1Du+q2hqgY1qjz
3NOfn/cS5for19g6XPrX0NizPNOOgF6uJlDWpg/JFQ9BoaVtyLZMDl00PUmUum7HNClPreGk24aU
7JBHQYXLZYDfg+K9v71XLjblIhW29LsDkk/c51ertqugYbfUEKFLF+6ewsO0ieCdbLWmvtYiXpUR
nh95UXpD9GkR61on1YMM9HoWsXNsidjCsqj1bVrW1bYca/3GbPtj3zOw6krc/5I6vlKleWWuaX/C
2QErAwNgba9ZwnspnM7Eh7Ke3Y1IzeHAFuLFOlmHEFCT7OCxI7uU9+rKubdGZy8P/mLo1TLrm1a6
mkjcYyvEuOsMheRIrjvvbLPx9jMI+03EtN8NY9VvpOjjgx3/JtDq+SNwxi+aW/CeL4i4NmzfvPEz
95hmpbsXhtFvEimuan0ul8XLk5fmF2R1bhPEEuj2rTYUAX2Nxql+FIY7efuhjSgydAIbxN2QJnod
egh8NqEpU+OdLcUwbYeOztmmDbyy28wuRmdXctnLaYdARU8EBXGyWXPNaC1MpD+7wtKPMmmOM1fr
dGdJ70z8jG+359xn6GVcibUuz2YKEazz5T0DvFhfP2CsFeKcNi+hdIqdpidGiJHhdOUEudxNHJEE
qAvckh7Fui4954WgtRdZR9U746Zv+uFWguXdVkUU72sA0ejcz80PdKooyCfDNYW6Vx5yuV8XPJNF
WLnOp4WaKV2lpX2sjdpB8yhITx6Ahitb59VRaIRz7pBC+2t8YGU4ZVtoo30k7tbveOv5xyzOvSuO
SM+4ntWypUFHBMQ9R4l6XVlscBNGUq/xjnodFMNRpLkRI4EmgLXhydjI6t7UGumcEW7s4rPK3GAK
7aSKn/zZy6IH2TS9zsmV2TnkPE+icZBs0OCqnyqFo9iNBo1Qd8KyjbyPCRhgtUEIOP2a6j6ad8Jx
BBhSLS9170EYhRzDVFF42qCUkf3SrWQwb22v7xAs0Gp3+k0hWQ4Gzn0OKN7fc3qwOpucBHjdFGf2
cRJ+dS/QN4dL7eXf3r5lLiMybjA6NjRSUPxgI748Fyil2g2yA/axiqPpsczn7jH2O+jyg7B2NJ6H
fauVw/btQV/Z+ng+LPhSMiuO99Wgthl70pzxzm2Mrrkx3VLDzNCybogrbHzkgnTXBn62STqRX5OA
eGXd0hnlQqUjRk1yfbubRZ1iyoPjH9ZkwxblMGeb9+U1wdjXR+E+Q8CZ4v76oNE71ilYdO84DarY
0Zmy7/Bfu1aifuasrXYHxSRiW8ruC9NslSGkRoslQgIDLENiEFcYDTzmaODONLVyL9ws/zbnuvUw
jXr6GDC1P7jrku3QyuEHEtrq4e1ZfWUpLakytXmK89SV1/myKLB+kxrGlUBW7+iKnGWOl5APiTTp
o+k+0Kxs//aQlzES9ayF1QnrAkrTOnCJ47hxoGijg1Zp0bnrA3uXjra8qexJv3KqX04ps0l6xGxS
EUVx6eVGSXsnFsSC2rEA8eCGqvcac1t6bmZeCe0vn4npdMHDQG3igrwo1/nRRHNMaketnaZvJbl+
HnqiNT9FY3BNV/RyIy5Lh4ti6VxRSFptRHp0ehXMPmNFWeVt9GKwq7DM/VpsAUIlMtTtNpUbRHuU
haB+Zv6m+RSHnAP2jUSQf4PeXwcBQT3PMjaq+ITdtB82VNS30yS+/u4qYRC0Wkmi6ZZRCH05dUla
dp2NxOTJk40blrbXfYQOOm+qPnGvNHFemzzAF8/gRA7vNS3FMJizGu+CU12X5k2L1cNedKVzVyex
cWW7vToUbr5ETxg5kAa+fCoLAiMpUQfdva/et6nd3FBK/jR7hbhSSL1c+cjVgIxeXEMAJq2viCbo
siSWQXzqpK6dO30ofxiJXW3fnqTL04O7DvgZWkfPIj2rSeqjdMrREy1PXukvNrN99bXtpPjZBI68
n2TcPQgUAq9M1+WjLbcsx9UiSYXC2KrdXipcwnI3Ba7og2WCMcR/wrLzfr79bK8MA+WS7UWEz0Ou
O2ATPAdu7q7BdE7S1yjs9L7nSj78/iigBbkP2EfE+csb/kvlISHEySIBOiYq+m7TAMXcFKVxjURx
sewIngmKwLEvaujANl+OgobsQujR5MnMh2hTuNydsVHkCHP8LnL52QQCdPRS/Fq4++vDARxc2+QA
8o7d0HWP1uw034fG+k1gx/MohOs2sTor4IJGTe47KDJ+VNjidHysZpRh59TtrkSyF0sA8AjILHw0
ULgiLFhe618mRxLQcA6h1dJNRr0dmiTeBvNVBaTLySGRpu7EX/S2wKu+HKVCECVQAqoVslGWsUtn
Nz8EZWCNW7PBLeTt9fbaYHTO6OUgBLhAmF8O5tp4KkgrCo7pOCfubeWbE5XUqlRRaMLMvXKIX1Sg
FqfN5ZagKMR9sb5/G21uagWY4ejYwg3dQuZh7SQ7bSq/Jqq6Jqz42mgY7pFBsWfptq720jRoSG7H
c3QEyWJ+n5oJM8+80W47Mrs4dGLnN9vXrMKFW09tm/oHLY11oqP3vR5oQDhPFoimrSjabtc7lZLo
MXdNdSCe/E05vmXExb8LoBYsBKrpq4pAWsRON+Kzjd/m4Dyh+qE9tNSBH99eJJfrftlT8JY5ZyFD
PVfb/rLuC9i2Bq0ocULRyfwYNJH4Ar1I3PxvRiE046RY6BSrZ6kgIaF5BcQggG2/w5WaAp0Yr2mm
XVxR1IeZnKV+sghurity2IPhheB2/SmoZu9drqdiN+BjcGdlGD3l7qh2RWP8JsCSaSILpDlO9IKi
BMyHl7ussFtHQye6PyFWV+6NOs+2etsjGA1zYPv2W1yivRfpxGqo1dHeO7S8WnrCJ7P050fLzeyt
Shb0t2Gl27SY8odAJcVtruXj7u2RLzMZNtnS0yElJDejBvnyKZH6c9DuNvvTNMjkNk9A19luUW97
P8fdJ0L7e5BzWMvIOwipDQiewweS8H3BTIaFL8srH+jybCNgpJtFt8mAzrCWyeQlNHM79ePJ8HFT
AbupvfNSv9pNSFhfifdfWVXg/IAgL/3cpTP+8tERURVWZyfTaZBZcYAr6YZFN4yhMbUFPle12g0i
sa5smFcHxb19Yapj4L6mFtBbGAsN0Z0T5pjVXQxMbJ839nCi0C8ePKTLf2Z+dq0Pc1EYM4E9IIfM
nUHd7wIIRCITl22dDyc30cvsXSYqJ0S07ClaTL5mNM83BXreYQ9gyDgMjndV5PWVWSW4XJwbkNla
6uovX7VTp4NsunhEdy7q95On0q0YYrKcPp5ur6zoZV+uNhNFzUWNylsoyWsS0RBQW5iUNWI8Fcsq
rOLWc8K4T4v3Rr6o21jZFP2oeMo57A0z0bZFZyPnPw+CClPUZrFzZXe/9vBLR4E5gGtEu+/lwzc9
TW4kR3DhK7H/85wh2HSjdgj0sj1cefYlbF4/O0sZQU+iav692s3uYmTi9ul0ikQzOXRImvdZ8c0s
fAeybZNNXz1eOHyJFLPhcMC4JHSw87rSsjJee2ALHUTCE+xHEMV++cA6HNu6HNhY5iDB0OVB0O8a
NwnOjlk6pzQ2vjeWidJUWk/p1ywXt4nuf3RjO8nD3Jf7wCztTROjcnBIBbqGV6KnVzYDjBemAXEv
9sI6Ke0VfHwn1ycuxt507hzKxM5GUA/3wsJRsxmmTvvRFJGZbG1kitKQ+nysrrReXvsQ3JkEOIsA
AXWbl68oxYgvGLRuOnELtdPW9ZFzLF0R3RoZrRg/yPuNiPU/W68tvo9+h2bq2yvlMswiGrZpZHLi
cxKtUxYElluhFxxDad/QxSymexMjzk1JtHojGnHlaV+531gHrAWSPRprazP6ssHswcsydWrLRN7q
ImrIXQTUjNBW8b2vl02IMLw8NcR+19KmtQDZco+j8gBnERNEip5ruGCUZknUJpU6URct9xK9Aroq
PjYumdY8aBECmFbnYKEhhC18BBLa+jHQJU4gWdBLc1vjYHiy5lEe4qIfd2br/qjqud5YVXMt4lj2
xWr3/gvLQ6TzzJR/uSh8bZQmjh+g8JibfY+kRthltn3lkHhl6S2Sw8w++5PG/CqusZrBaOokVSeM
7pJ7zTQBalSxgbXAbO/6MVforDniw9Dn7c/CS/svb6+8Z1vzi6dEWs/BUQdK0zr8LT3k0RvuHMAj
/XSYRz/emXqiIRyBJm9bR/2jFQf5x5gjdeM7QPP8WGvCpEjtfTpp3tZTnhWq2DE2WS6nnU9R9crm
eOWOhiwOkMBErRE1xdWBLVPk8rH9USf8P+djNar5cQrQ6AkTq21pRZqR/FoUxpVEdY0te16onEmL
rhIQG8qQL6e/FV3VDYNSp1ELmo3Tt3k4JOP0js/5gbWL+WNTVzuvjoKt7S1+140+fBSNM90N1BlB
nHvXtC9e2bfwBLFzB0+ng+hbxaVyzDUVpcl8ollBS1gfBzLAQOuRbuiyKT+I1pN7q6BBMvpa/unt
hfLaLFBQoa/jskguKG+USPvWRJflJHVjeFIWotSeRbwvAeKGTREk56LIg//NJFALQxUDwWooBavd
gc5aYeEDpk6+1+sn5Rts9V4KXT/klamjoOxwe4Rmkuo4wRVT8kmDw1nd5ijoOYj+560MSbr8zzXm
8V/ffiGvnNlEToho8OFAxZmr2UAzL/IQqFAnsKyIdmQZlPXQSDz6HHMbnydr6uSVu/K1E4nOAiEb
mAiLJvbLJYmzq15pDoZCs8RLQ5sK98Pcz+WVOucl8oMjGrj/cjgv7al10N+lPFsVCXWqTSrw28j3
g52hYmJxbaxldht4wnxficb+0wUz8KeG0Fm8b6Eagf/oTeOaI8qrOxGwrMtNBTEXVZuXjz05NvrI
WjufWitzp13a6K4dNiOaqhuJ6tJez5lhHwfIX4FdZh0SD6b+ffSm8uz2bYwkINYmP8fUa9W1N/VK
aEUcDxGK/Ih/rutMXTBaWpR08ykaLftzjb6EDqzKmXdDZRNHOIYqT0EfoFOC/tPP3G4OMypct2kQ
U/Lq4S5+mZESCFEB80KJoMCVlOq5b/HycIdAhaYMJi+otBPfvHxzrT4VgVGV+smkztrf9UGkPQ7U
/+IbW9jUcujR5/cV56gRplqQPjpTVf1RF5pzFi5Gsm2nxo/4MAfTbqEo8/2ygzjfGvbR01AYBSLT
R/2V6ORykb/8zMvX/1IpQeXfdds64TMrFF9kEVgbRBCD27d37+XMMYpHuEXf9ZX+p5LxgiON9JMF
ziI75VyP486vGqt4p8+NlW3eHu4ysedyRwhgQeoCZ0QD6uVTwdALsthjDWuzB5bS6lqr4dpM8ZyZ
/Xzfde156OT4oHmqJhiiorjg0LXxsUBXpsZBbEJD/O3PtAz5YnEQQ5OTUGODxsepslock13MWWRa
8wkwyFiHQ1UVuxEkDLZmFBWOmlcP3qa1qlzfAhNJ+4+GnTQ/3v4Ml8nJ8iFoP3OhLFCzdfG0nVxO
bDQZTnWDHmk4Znh2hbFV7vPEmSht2tpw0hyzIEfzp02OmNUtwlb+zksogWadRn1EU8WnSaXNNplQ
SH/7810sRj4enjkQbdE59OnSraYtQ98zGjr9VLBvy9BKssIJEXuxpu3bA13c7ctAz6Jk0A+pWK/W
h69r+ZwiqHuqx6Ig0Ch/xdP0RWu1J+HUW4DNe1ev9m+PeQn7oonFsNTVgA8Sj6+uMDcqsJOGC31S
BjD1Tddr/SenbiOQIkMkMOic+vYdMa9WAnrLrCycS8stQwX3Ur/y/JeXDp/F5j1zlNLxBevx8k0r
K6lo0ij91NpdIN5pCQHUncEtei+yKg72JXlftu1de4p2YMgaB9V/8D2Egj24Q3SB7S9vv51Xpp6I
mFyFht/S51nFf3Hdmw1MEeMkrU4co0Dv32eOCq5l58suW+1CCk/E36wultpaBdLoZT/VxKEnNY7u
H25XAa9PKm1otlUeO+VGS5RI73S8DYytICuPNjPOGN+TLlBBOPWKBkeYVWaDaYeEqnSNzfDMxXnx
+Si7Ur+BXEkWxCJZzQs1MI0oYMjPWWkUzq4ZDaU9mGhtRTa2jiM+5IY5TOqh4v8hKhhkGLLtI49Q
9FiDLc53uqcpsSuA9kPCz3O9vREJno9fehGraVs2ZTF+Tq3MHvemM2raYxH5g3jyVT3LcxClntOF
mZmK+pewMlpFIbI0jiO3MV5E5QyNbrSqbVxJnO5dNefTTxd8RXwv8LroT1WXl9qVY/PyKOfGp3RE
KMy1igzKamGkjTuZYorTs58rEwghkj9/2LlrfZvmbASfOZjCAFHtBCCebS2zvqpMwXBvrTgrt2Zn
JOUj1BhhXTmqlol4OVFLiQ305NL0YjmtjioYlVHWpgVeYl4yvpNO132ny8BeNlxtDN4l3qRb2Ndg
R3jz9ka5OLqobyHOQsIEtBKkxmqF6IraUlyZyblP4DHfiLGJ/UOBDBuWYrYoQDIG3RkKVSxwkEdL
9cp8XOxTCqmAsfmbngQkztU1Vow1gZPrJmdRBKMIMRodPppefY0bcPl6Wf2Ew1zii376Gmnu1Vwz
k6NX5wqRcn9j9cHYvtdzpFt/KT+p/ozIVH7gNoUdw9uv9yJS4YqmFQC7h9MBFOHy/H+JhxZhH7NO
kVhpptS/bbVAO9TYDR9sp9auBEWXr3KJBqj0QxwFF7ZWLQqGsfRpstRnJVx1Y+KAekjQB9++/UCX
oziL1v0yDAUvOsEvH0hLCrMWvazPels48Ikmb1tbbXMl9r1Iz2A1Ls+ATAbb4qLO1A1zFORmV597
O6gPqCj2h9Gv7I/eMAQ709AIu99+rItwaqFRUsgxQG+D6F1jiMzAr/vC6sWZWN/EU5QsFQMzC0zl
XjmpG70jEE3rDzG0w2mHhpE3fpdBm7TXiFSX6wWYCpRY8iSo6GBvX77eYQ4sgcRec6ayW9/owlTR
HkZ1Y4S9Z1ylCbzympfOySKrAb0QI7CXozlmNVKmTcRZY0ntqrZsbypfBTdDbJlZaIA0Na4sn1ee
b+E2UzGjeAkMZ7V8sry2FVBXcY6nzMUzJwMYH2Se/Op42vTn23P6ylIlHlngX6BiAEquxur9SU+V
rouzkVqi29hWjOmnbvZU6t8e6LXXSGcYWPrSZb+ormQGBolgjwROqam+sbAhO1GaEvdm39EZyMdJ
XRnw1beIlOq/9CAoQL6cN10Ovp+qUZzrkYQdbLF+h3blfOf6hJpvP9urQ4E8s5eDkSB6dT94+Nb3
syPEeYwCt9zMSreabesEcXCbdN749e3RKJrz0V9chOATCSP9BdK3MKlXGwAiYTFW2CKdEUTG9TjY
CMuo36GDW54wtq+3FkLPX3xXO2n6+CODRL8r56DaK0FZXxFlbvw5H+6nHqBDiDvp8NOehfs0qmqj
ptzbJHFh3CZQtsLKEqPcYIhBYmCmOSZptRFafZEcRFmgCdpVQfolMdRJdJZ3H/SuQZKvaWFdLT69
eVCcKWlPx0na/rs2Tdod0e6AS9JwGpqOrq4WFeqs8l7s9MT10bfyUPybVfIlVYao6ZzJfhfHCTY5
fb/lVw17s9e+lTK7d6Nquml0JNrGNOqLMBVemYReLNszQHIj3maWX36oLKc9InqSH/Mp0g+V0ypO
Cj0Kkcx8V0V+seNTTWcfU+p90+eq6ZNbmpdT/CWjiv+IDOD00xBllG8bFeQnuSj5bJpklO69By0/
/eBFIG/uGnfmZQWoZgefHDxjsi14QKZn6c59HKvBGMKiLszmJlBe/bOdxiQJW73BP6vG5DLfq9Kl
RB0mpVkwI3NFZMf7titxhuZtzMFdGmtehS2R8H759pilN/40LOoKXTmMbXLuuJrVR1eH6n6D2Yod
fYHkl0p302coSzgbvTe68cbx8ubPYXKA6vrJlNh7VMym+tAZi6KZnuZJup9B9xO7wUUiI2ZrtbtI
wzlgayk5pnu0xsS8gyk7HTUoQj/Mvm0w66wJ94a5deN9YozmtOm8Do3ksVOTudUz3a83TgtMNwzQ
bMZTRR+ljm7yUIibrpBJdZwCvJ1unC41py0ZQll9HGELdgf6xwPahVFBJRy1CpcAAdcL/QSCyzEO
RZWVeIE1WWNCs/C1WH7piqzVPlpRPv7Z2a3lfKo4jmS5sem45Ruj1mWwT4LcGw5A7omsB7OAWKos
XwqKbdyxe5wLhmpnjHmNENnY+99Mu0SDAaRSn4dt4za4DVEBy3eDI4IPTSX0fJO2KiqxX4vSOrSD
eCwOzZg3/ScbIvb8LU2kSj+Ioq+/D5gJqRshUpVtq0ZKN/RqpynfR9IroeWkmQdBxU1aimm2ykgA
HLRc4jbM8j4zN1iFmwkZoSyK71aTVCKkNzBYfTiMdBSQNM/6RwSUfPuuz+Pi8zgVMXBeCF7yoQG1
ZxUAKQyzY5hFOcuSpYISi+pcdBdLTMXOjmw8d9lBkd/ddQ4uqefZrqmIys7DkyhN3XHcozmsivso
i5L+k+bX+p+E6W2yTRyyNjYQ/nQ73xAqx+xCH9r3k6Xa7lEGXdMt6pqFPp6x4BFWiPeQPYQl2cx8
59WZ3mzm2qHw7Qp/UdLCLj2QUYiiz5Df+vPEQvJRunEbKoqzRfm5K13tmKP+5b+vx8lKFASGuPC2
BGRD/YcNbCX4lGRdk2zF7DbuRut0pVNK73s0+SZvhMGMBfVB5Y4//hEZZV3caxmD4hBixmI/jtjT
m3bkc8HDk81oEWdJln2OAUaXezuzhyHE9h53oQhJhS+JikUbOl6a9O+wH1ZVqKt87I8IxFX5QSPW
1rZkCI6CM93b3ntXIZy2Qd3R9kLd62yxU8xbFwZz22Z3du6V/bYwy6Zebq2cwNsp6nhXuPYwH5To
ivIUoUAWhFFmmeK2bx1zPKvURMGhd0rcnAzUq6C6VFkbwaBcKhnp3Ojmg+OyKDZpVMa4Pts4rh10
XTXlLRV3nMj6mdJD6MKj/owmIBUHV0ugdWuFbvcPmB9ZOvz00Qw2gQxkeULwwNI+1LqZtu/5IFL7
Og6w18+eEU3JrmKBuzdeU1jzllpKZ26Zat8K5zafvzgxwns105vYCacFpe+NJ23lbDxkz0f2QBSZ
zgYrY+lsy9JAv5pFP/Y7b8yUf2jU1BVbTRdN+hC5hlZxiGa9Cn3Q7ONB2NDNwpYktAurTs7iQRk2
7ChjQvYvrITkrJP8svpGLaKDt5WROeWRuZuKm7ktqQCPQVN+jidCWTaVYLHmTdt+7rMsKLe1Xgkn
BEkvvwvEgr7GvhfpO69DDQllRIj3x4aGDA6FscmZn04A/ZCXa5LykChoGCE5kIRyXldwlLRicNUt
8nHJwOaua0wa6jrVww4U5jddtLbcCAe65I0up8nejhyT+oc6auhX5FOtkjAtFq9kv0IOM5zKtJh3
k3Jb533udyq7lXnfwVTqB82a6K0qDeU6O8n6ZON2Q5D/zOzeludGC/Dk4tCKRIi6nt/tHau2TnUL
NWIOM1WpJvSnqkd0dYpmbS+b0p5/GpmfN3t3irxvQ+3UcouHGMVeUxf9FIrOjiqkqfCRPaATkZih
IfQKqorC2zaU5mR/mKu5KvcOn/Bxht0vvzWzgZgB5CpILBuOjqLe6/B3vqT6XNacQPNcPcQdLh9U
6SDxbOlSyvgAOiwHuDGmqtllvIVlB+WxCrWpaYMNpkm0+dXQTd9akDLTvvYQOdkMtTFjkVmNgfkI
UaEv3w+oejUtGNMyzTdVnfbaNoYd7Z8gqFtf59GxUa0XnrovkfoEoFlY1vAZb5NJ3nXzkPdfO1cl
djjHvSZvgUR5VZgaE+iO1ncSuQPFmxcHZJGydDs3Ao4H7cd+vo0KOadfVaV77V7SWk03qFD183m0
h37c675s/e1ox4G6d6wm+OTZWdXeRI1hyseJCqa7MRsnam9abzF1buoIGRegrP7wHtOVrNjnmj9r
Ry4T8RU1aGzogzpP8Q2lSPKLMlKWbCUvm3a2g5biTR7Por43M6/yvpH+ESJYnWeNO3dotP6M4Z1Z
HWIfP7rNLPE92E1OXeQcSVYdn0ExlPhJsDu9G3iQerGpp9g29yiyEQrS7Rjm3UyksnSX6Wlt/LJx
klBOlj0f7MaMi3em1aFcOVTxIG8D2SrjLpgTD5umygB5rlj6dBWUyOU+0Z3K3epG3gyHopsJX0Rm
xp8nn2Vxx+oHUqcnVNZ2uKkV6oir3tDuJwMqaNjndZJ/iCwrPXelZzQbNxoyjo3IUgWOnkZf83JG
EUGDXvpu3HpWsjXLOuJpfa96GFM0XvepPZvlwTYIwvZxH9T9XSOIbndFnAjtEV8zy9/aUiZaHiJG
MRDoYc0SRPNmNJNC/YgDmQVp2BUankzakNdikxUCHQ044LXYa21DS7X1cU/deJ2Ix+1kRJr22Z6j
+Gecdab5qCWi/WJEBlr+W91Rk7xxoW3g8p2ktbpLx9T42mo2uK+op1oXBtKNpj1BeKPeBaWNQUxb
Ve2HzqyD4DbG/K4KCfBkswOe71Z7xFETlOMspwi4uJr+s0Pd787IIje7hZrfwdfjjeSHqWDlIyA4
tuO2qJzylzHqlbOdsm6yb+p+1j7pBGBeyNJ1pm0/G361mdzM0s7apJfp3hJ1d1dbWRHtC12zFEYQ
iVPBtdeqDoeXlmOgmG1slmJHn8pdwnEc3CGP0nDaR2Vf3bqs+y6cjXZC8sbKywfNVK5PAEb4ex4t
Q1jbgmxPhW4+xg7/rCcXZGlHi0XJJPDuYir1dqhphfmIF4CV3dhNXnmhpjh9js2s3CC0GxQa2SYE
wgdmqo+2lHUG41iXka2O3Syxhpp8C3WJyBET68ybU5YM2oecRHIS5Z1rek19S8DR1ZsM62WcL6Ju
fMpn0xsPxmwn8T6iqT6H7tS57T4XZWrtRvR/k/fshWw4iD6hAZTjcOSTjJVzfaqMeCoO5aJiE2JR
idLUBj3S4b2VGnn2M0Jpqt8aUsuSaVM2QjzUcS6+qySz0Qh006gRHARW5x9rYLFxSBFVw+qXXDKL
9vDpluSwlrOecI+rIb3P9aCn/TzSG71TJknXgVpIEL0LCKisfTDpQbzNq2SWUwh0LGrPU2rVxF7g
SLKdriBe33Q1boKgOBAltLaOmc7JeailENus7Lx542agJjf871LeL5Zp1oEQDgIwMaOf3kEywI7V
NTs6t5k32492Lsbq7GajmHZmRojyFbK7sBW9Ac0NnjI6ad3ZShMHMvDYFymAKr2M4YCDs9SmNgRB
0fR0H8tA+iHCFkP+C2TgLN4/5+j/59f0n/FT/fCvZFz+87/486+6US1OVt3qj/981zxVj1379NSd
fzT/tfzof3/ryx/85zn91day/rNbf9eLH+L3/3v87Y/ux4s/7CquR/W+f2rVhyfZF93zAHzS5Tv/
f7/4H0/Pv+Wjap7+8bdfdV91y2+L07r627+/dPvHP/4GCuAv5Yrl9//7i/c/Sn7uIUmLtGnS6kle
/NTTD9n9429Utv6+eHCAwIC5RCmIasn49PwVw/07xAGkHkElQ1VYZN6ruu0SRjX+DnFrKXnQqFmI
p/yQrPvlS/bfoQFAnvY9aFfU56GG/r+nfzFP/zNv/1H15UONrJ3kp1+UVkAMQhyk7WHTMbeWmuqq
lJM7plQttaJTm+Ta3vQGChBO8Hvalsso4PyBgWOMRshHw/xlbQojF/juUwnOaUAfXC1aPDIpx8Nf
3vy/n+3tZ+EIW8pf6K8Cj1gz9wl9/CIYAnWqfNyx506b0ZlyrvGsV33N54fhd8PLfeYMGmthaD8g
E3S95v9ydma7bSPbGn4iApyHW1KSbdGJkzhJ7+SG6E46nMniPDz9+cr74liUYMIbaDTQA1IiWbVq
Df8wAzSoO/VAcO1i3zET+5uiee0T+I/pj0o782vRaA5BKIpdkEs2kk2HVIHbuNP3u/6CDKxgUKCM
gCIDyjmX75asNrZmPeGp1bE7qMnUnJfI2GVky7bv//fgXp4adDncONhxkF68zTgbC0B8a2IxPaa9
kheUN+nQ+NraDWWAOpfQgngy9Mgf56oYA7Vzy+/rOgz2wWjIQw4YRU6f3v7al01I+YOYYHKc6FXz
MaAZXD431tht1KcdyP61/sepzPyktfXvEe/dnW7nZffxZSEpoc44n8MinU0uF0qE0QuqTSnGldS/
4nhMjwWyIccmZpRdI4O7s96NDQY9GlIg5CKarJzPywWBwSJ7Tz/3cXRGgQUjAoYZDeMfVl13fylV
RO8N5QLnT2Qv3W9NE8mfIrWdQPEWnF/ffslXm8sk1jAOIARBvoPbcPlTunqmIppRqciIH8j790vQ
cwSD967CmUUpRvK1wTDLOPh6IKZlSHnkiWeFCqphd1TLf2he2TtDzetHkSZIoHLA5dIH2+piukal
sS2FeAR+0ZLuas231Km1v95+FBkvL46JqUt4CWJc0H5ciPWXj9IOg6ibOioeDeQ81lNCV6I5Dk47
ukdUd6Yfwu261F8jGiA7n2ozxWafsjTbk9GYBd8I1ufl0mqUCEo9TCecViBtqsQZUkNtA66wH+dk
8q3V6b6shWj1eytx3Ayl9AnaQgvIbD14+ZJ8Vtxe6b+8+4UALqUaxTYYTxNz80KKsWxRcEbIOXPR
5MR2SyyGL1q1+lNkWeOedGqVP03Wd+9zYJOvA4YTvCNJzQOCv530JKBtmwmfbyRXE/MO1AGqT4Mb
HTpV7dFYNuOdY3u9v+R6QMJUyeS8GrWWdtfGjV4Vj2U86cE069PRc2rj8PbrlK/rcn9JJiXzEBTY
CHzbYGRS+4ihaopHYJuGTr7qrDQxV7OfT9A6a/QiUCL/CvAy+7eDZhTvbLIbD0k+wh0OMV/+tbkF
aOTMBRVRTcfE43bNlckfxbKnFb/BkL18O24yRNmkTCDMue1Wtp0yrhGHedRXpSz9SSmw7jbXSvkJ
XEuIBxrZ868RwyecP6nPv+E3Vf7l2ZgcBPHidN9LW7jcvJ1S05/JoxYSY1bWyU7YehGw3HwMuB1o
dLC3Oe5bBEFu1MLKaRU8Klqif2MCkNzp7VoenClJ71B8GL+LeFq/6XOKkRz95sDI1vwB/mX6l4q5
072xCk5eZRc7QWgDA+P9ObqkHsj5rcsQcisyt0xjNnlVtoSIeycfh3xkbGHolfA9oaXn0gV1Hy9q
f0+/yr4318nGBzHNf7+9Va/2ysuPQCqW7QLsaivp3LTxpGHLMIdx4gxfHSsqz2pW7O4VfXsiWEba
4MqEDLWPbR4wJ66aa900h9GUxjAMR4ORONSgCnqlOXlfs6QofgxqZTyLfDGjg1jBDQe6mrkn4EzZ
4A8zbeKdc3KVnMDjluAqGsfAIVD6u4zFSGnWiz7LwdFsGcieed0DrfaJPoCi7uzCG0sxpJcyR9zV
4BTk+3mFJtFLQ0zMlIcws2jgzPqihemyzuHopvafd39RKM/c0rgqwT/bLmWxp0SslEPoDatxZtZo
HrwuFTsPJN/NxamiSGLSi1wGayBntIkx6pqppWHOfTjk/XBfjDKHFspyGiZTfG5aI9qBJ99cDwAv
oCfmy1fqPmo1FvoKtj/EUKFHpEXkRwNwZKBEpnUYtDXfKVOuUgTHov8K8kjKGIB/l+fm1QfrJzua
GuDiYTyr6wEcx2f6Rd97w32elelTVOl7LJPrHWLDQCNMWS4XB3yTywW1FlpmQdITLqXsb69RF/1Y
3L6+H/JK/W8j4KIP8LoGe/k6l19PBh+Sc64oFcb/5unilhFbZFUrIj+kHb6ZarXjm2Wda4epbdQl
qKH7gIf1tCx9YLQ66L7daG4TkJEYpV9Pa/9VX+BvIq0EQSxAtRKKEuGySkBRdkoc5PhQWAdRFH0V
yPao9tiqsMoC0QFxR297WSs/G2clDzJ6wgvI17kufctamtJPB31heFlpUxy4qjB/vPeA8PCQjymP
aHNDOr9805O3zl2neGqY6Z24Z+5U3HV19+5MQxbrKrmUhmcul89mFTORIM3Y1EKvbuZ/YXTjq4os
7be3n+V617CKdCPkYMAa2eZPJuw1RZirFnZtOX0oIm8+xAON76jo90rq65uCpahiicqgrSgFLl/b
GkOIj8pFDe1lTgIjTdsA4+g95f8btyLLUMfJhgr18jZ8ldRrkaopaphCSAyailmm39vWYvrLmliM
25biBz9l+AgI3Qx6EdUHpxuqHXzwrYeFoym91Dkk9EUuH1ZrbUR081oDLzIxRVvriQGZO+0E0etq
gE3CHw4cXAK5SAUul9GTdWWkVGmh4fbiAaj9MAaZ2y1Pkd1mLVMr8Hw+iu7VN2l/xawMtWJArllT
MJYu+87+bBQZcIG3N9XNh2cqD/5YR9DF23xpXXCPI82hhSJZq8CbPJTdPdrE71+FkIfpD30neB4y
Ar+KsIsFFaPodY0xB3Sx3nOipwkVvh084o1nIZrSe6Hw4uKQfcLXq0SDFw8mkxjkpPPqL4U+wXnC
M37nQ17dTi5xBJsWNFvAP9HaulzFVkq3oyO7hGadJ3+rlW79tOiwBTlJ4BcwG3va3Fe3E8h4sLAk
jbpEHzvG5XpZOk4j3ZYpVIpUITsF+P01XYvqP+lgtI+1sUQBou7NzqG43q64/IB1lo7j9AIYt18u
qzqL6+BMqIVlugJXkFCTg9d26ue2WIaT2mlQVIWepZ91L57PrWYM30Gp9wbeP6W4V1ejfHh7D11H
CzJnkg8qOfapTO8vfxFgGUgWRWGE3mSCxMCVoGM635ifna51zo1qQ0bLmvhDTyb9sDZtie2aqjin
t3/GVb0nfwWSeXSD2Gmk0Ze/omMGy0Gq4QaWierXDublwSpGcYriKDk2mr76wBasf1Qlyu/fXvpq
f8ulIcjAJ5f2d/pmf0swhxfFoxE6lZ3/jOY5+adU0i/vXoSmLTUtXAlO7BZ6P3tgFiu718O1rIrW
jyNVDWoEff959zK00nBt5baECbm9mGvqg5VGmR6OEXoNjNqVBy4j5fjuVUDNs1+4OMl9rM1ZnR0G
oWNa6aGN4Mn3rG3Kk0p19T4DSao72c0AEUxjjlYAL+9yT+jgjSuGqHqYRTlAidhIAxf5jcP7Hwb7
JNnQkDRta/P50YTBnaFCBLJxozFAli09KkW97oS3G5tMNq1kkYhiBMnM5bPgkwIl1WlYJTNd5Fqc
/tCurrpzmK+DGsFFyrtx75KVvUgYvLoQ7Gruy7IcjHAA+vAls7zlZ4lyDXA9Ghj6WMYfisRMd1Lh
68hN/ECcnzeI7g+B5PLRWpwPU10pylDDojUcsG38TrBS7vuqW+5wLNN3Bd7lh7/Ivak1oTeBaoa5
Su69CaKYHifxWAAxdLpsCjK7qT8UZoxlmzbq954rctfvl9QCxmGaoec23VPZKuN9piERUsZe2ftv
b6GNNITcqfwgOqE0AOC509K5fAVoCiULjpRl2NhjWfjuJOovdlvZj/Wgjv+6+mQ/uWjUVkd7iOLi
ABi7d/18VLu/0X+NUYTHljA9dsycxV3uDaLEPay3nqduzjRfMStcxHZ+sUxANq+QC52hHyg14sTL
rfBqp7TMrNcussuwmJvuLrXS6FFvx/iZyY0VxoL56bHr5umPqy2I2ZRwCA/D1Cd7eZIM65ufIb0I
ZJsacbgrDQdYkbZd56XAYwZ9AF8FiHvqPYxnInvEbTqzjaIKak9tP9TQYxo/GdZkjx9zVQAQJuEq
8zLoaILO33Ruh1hTh4Z53bmxneEhwsXw4JEa+MOiRjvn8zoKyHjGaSHYwKfdRrR58QouG6GfoeCD
KYoKDRiJof8PqzC+gt0vJYVZ6XI35pIE24nEOLPfUdtKxuYhyuJyJ6Ldem3yBsALiyYcOhyXq0yJ
mtYZiPhz2jofVc37pUjpWS1q5p3U4MZCEPhklwREOz6om4Uwi88TrS0jQAPxcJ6qHs0pVynP6Rj/
eftU3Pg86FRazE1UBij0Ei4fySuaBCG3wju7GEfcacNcBWni7nk13F4F2VLKTZq+Lx65r47eQnKh
A6x1z8lot/cWuqzgvZmevP0sN94aWY2UXJcmI7SzLp8F5RWkiCzDPaedpvugk8U99upKoLmR+/6d
wFIMJ2UE5CbdvDYmG22rLJ57BqwmfqVN9w9eZrBtUxOC1Pufioyd+xOqIPSyzWXd1wxQlCRzzwMT
/F9IATgniI4ZAiuFsRMirzPSF6yCRgNLtr23qm6lpgrHLJboXLbt4hf4WTxnNFrJ2hTwigzZ+rCv
kSmcuixudh7zRRj1Mi6yuEMtxDUufRc3F4pSGzkgwzo6TwjmxwFBuM6DedW9v/N+nNIHrUzNvz0g
OD8XYZqAS4dc+RdbTfEAdlqlp8emeFZtD3MtTU+LLjDGsRpPGXre/+CFlM6B2c0AE8DQxL2vLVX7
2Dv62PpqpisZ3QJj5V/H+vS7BWE0+iR3UeF3LgcDQK7nfevXcrUOy+oyl8YP1g24IpK7PB+cxJ8t
ksGDaLzuS6OrpgjGyIk/8v8nQ2C6RIlj0wv1Sz8LfTliw2L93XSd8VeGa0Ye1rGytv7SiMjb+aDX
yZEUf2GTSq9rSrvN3mnwFS5XEaH2CJKpEPVXL11aFIOVTyVGA0rS3729V2+cc0AvXGy0YuQu2nxD
Y2bWizSWe7YFiSUStdO5jNp0p6t7axUqSZrv8FfJ/OR/fxVNICwuTiHP+ZSn+QHuixVkbens6IXc
iCbUymgdkDEwfNi6dumIO8YQE91zBHXvQTGN6ZNZse9Mfffc3fpMxHu6Ri+vbuumBihb2NM4ueey
X/sDrPnqI00OdQDV1aX3NEWtE7jG/+k1kjo7XJl047cinW4Wt7CCiGER2ul3OfQOH3u6cedjXac7
ElsiL2bKf16jfM2vPtaarYmxDqp7dp0mCfLOG04L5KQHMbXjp3itNU6NMZ312NXvexwxdgL1jVqf
iSg1PmrJDrXItgppK2uq27nyzv1YdYeR3vIdmgl6AByX0mddxLn20AXPpvIohi598ozIfZ8rhsyV
+Q2Yv7OfPI0Kb3Mx9UMttR1z70zeB+tM79rpZ25NyfuzBpNxOH02htVMIDanr+gRABsXk2VWPGtR
JYAYlDup8egoprfTIbv1WVGpealFXDTIN5/VwvusSlcDJGutRD8KSFmfR+bG/w4IftwbRh99EMPw
TyIK/QmDOvvXu+MMI1C6vdQecga6iQACkYnCRH/gjPJqofu16PUjDFNrb7xyI9KgJEIaRkCj+t92
zIxYbywjd5RzK9rlozqozoEkyvry/qdhGI7zGgxIAA3yXb86Iqne88d7XnTWMyFCuy+GwzxY7+/5
gEQEv0IWRlBjIna5yoxkhzeNbnQetNI9DPraHioodMe3n0Xusc0t/oIoAowj7S63lYW55GppDbZz
rlKy8dWptH/T1vU+NVWXfO0MsTtSvBGmmVjSAuDZeLgtN7ZSS3Q5857UcpYjGVpb52kQ2SG2lb15
9I3dAPSEA4b0Hn2zLWl81CLkUfXGPY9Gb94zVnEfqGf3urQ3HggbVrpMcsR8fbLg2yx6CYvqXCE2
9NA0wv7Y9AmC5XX9Ppm4l7iEohKYImx06J9tx5XLOMTD4PDu3NVCd79x1UOWtcsnRMOd+3FMNRiI
w57stXHzAV0glhqiTpQDm+KmGBnT0/J0zt5iVue50pUPEsT0p+507TF3G2d6GKEsPDuD5iiBlXej
R+4ZYWnKWMfw21m3/8N4H7SlsgBM8rtuWn/MfY1SE8PZSEMap1C/G1i+QvgRQx9jKRv13Kv0BXpf
9BbYaSieln1HceA+eovW574YByQ1Ubm1fxhzJT6hEjF/Vww7/49OGDV9dYRkZ6EEsoCDjNXl8Pax
uZF5c0UyW2X0TjF2JV00L0PUGot7BsNe3uE7Vz8Mpg6fLcFYUs897ZxnUFn9sk6td9lJ/HcTcP3I
bg7jIMxcL+NCXc5Yf9Wae16qVfWxfHDPc4Gp9NsPeOujg2OVetFkhkinXq6So/nj5g0PaFilCPSh
LvxsTmMgh9NeFXNrKRnimMJ56C9uVQ7mpq7gPwhCELSR+1jLhyM0QgPqrmPt5Ig3IgLFLOBRtOhp
4G/FWYeyVt0qGpyzi77g09jolj83jnh/Vs1j8M4kYoKcd1Nsmgoc9Jwi5xwPMyypNvOOptv9fP8H
AnXOBpBYcWrazQfqoN9PqJ6daycxjxFcwgcLT867fNa1ne7pNQoWxDzod5QxmQlLkbXLtQjPpITz
TATokwXxDbYA2LbHFDn8IJk7NMWWOvZbs7ov9eGwrks4i/r7289780fgIUbyizKQLCcuf4Qo404R
E0k3KHmqiCbLjmYNMUZFaetA58w7DJ79s5mH8gMfVnmwoji/Q+4Iyvfbv+TWfgUKzFRB+m8zCLr8
IbDgSWXWlAIfcsadNY7F/aBMVmAb9roTZm7czmTAdGAYOALGvXpmLfLAc5OMG+zXgJw1fk6m0rtX
yQZCs7DT97flPBnmYTOQqrHo5aOhyVpiVMPOXVGGOnlOJg4eHP2dF3jrFGLDxHwR+CIph3zqV/kT
HtdOj/S4c6b4dO7FaGlnvUSa9+3PdGsVGSJJNDjrDG4vV0ktY0xqBl5npPzVgPFMSg1h7c2ZbpSC
PAFJLaNhWbJsOrNKpqMziFnN2XEb7U7XIzOAk5cF8Upp1GJLfqzKqttRbr3egeB5qKU5icyDrmSN
wQprMO4S++x0OHmODjx4p8w7n6OzF5w3KpfyumEtIpn00IIdc2XF00+O4uq5dU7EWGO64saeflqj
1hl9vaB/4IsaBeM2H2GXas4AuLk0ou7RGiJoqDAs6c0jeVzexeakQuxGrB0NiLwy0UREUm31V1UZ
Le79RtupeK7PDv5wRF/SWsAdqJZcfn/FcBWUazvzDK+emWm5CPit5Xo/5bbl5xhe7A0KrjccC9LM
YHwm27POBlCBJJoA09WY50VCAPvBiB/m2HJ3tvWNAhllTepFzEzRIbtWs5lWpJZoep97NwY+HjdW
63v2oB/spaUuRiPrYbYV72i5pXMuYhQpvLQtdn7FrWeli0r/A0Ql7KjNy/Vwcou8zDDPRumqd3Nj
/UKmYy/JurWIJFaRc8Kw8rbRaEQbyBuoEs9j4bhBbbnroTfXPcWsW/uEXIq7muSTyfcm5kXAfpQx
1uwz5m3kN51tnYiQIihJwbHnNPZGxrcOL+7mYDpYkr9tmguItGmdYUbWefX6yO/mvDlPpeI+AX0o
7t8bAplGAN+km4jEInOqyyNgNvYwx4IcgenSgGROMzWQG03Uqv6XdWRtT4ChpttczZHeNgmilva5
ZA7zocO/+Jwp+Ze3F7mOtPzh0rxEEqyI6JtIWy344rhVb58N0TnHuhoYTESq/dgXkXHoLT05Iw39
PgH5l+hHzoNAJfEd3Me2ceEgUjCpduOdgVysEIBGdfi+tg2dknn0Mh8Vt+kJKfsF/wS0Jn4Wi663
n95+7hunAFcv6U9O0uMyNLv8iLYbpa3XocQzLaP53CSa92QNu/fYjV0pgwopMbkxU9fNrqSMrD1t
8OhFTeazq+jGk4oM41Htl/rw7ucxuUZcnoY7BYrG5fMwirG60qyic0NaGUDU1FCYdPZsYG68NVbh
tUmeGDfYZkui6teXDW4I54xy9FMJUwyarlbuZMa3VgHaBypTGrtp23oCnf6VSoLtYXt19BGx/9Lv
ChSF335j8gtf9mhAeQMwdcjBwZhsYfWamfHXaLvnwmmae/S2uzuibR7aXkbvbmzmx6lV9ZM+ivfZ
PL9sf4IHWB3YWhDgtvqk0+qu9AxzOl3C1T4OhmhTv53Sdu/qvHG2CcA2dC3Jp6Hqv9wTKRPnsihW
EbpoMYZGEpk6VmiNnvsqAOFDnuTdsYmkP/zbb/bG92Mnon5OgYNA7lUmmttVZMZRHRaVph8TRQWY
CW11Jwy/iLBtPqBDJQgY5GWnbHWYbbNflHGOsrBYl1W5a6tUYefT4pe2Upq468sJiZsKVb8/reKa
X1REAUZ/mKY1FBYM12AZqyI9JMpSuz7zLd0IbClC45OT9fl9XCAFe0AIdf2pmHmPzk4jVOM0DsWE
qnNuu1/BSRjqUYNZEgWzO6Dt3xtRr516BDEQeeYOSY7TkOjf12jF1DZK7NpA0dAz/yhAVYqDjhai
4pepg0iMqiT59Klh4m0csiKu84c5w0rIJ8GOhiBPbfcZ6ade+KjEDvFfkO6dKSgbLyoPXqKpP/MF
WUWkaUp1uFcVkdcPCKHXiABxSYHBt5OxP4LsLp2j6CEfBMbcDMvRmTukXfQ1TX/GyIYUh9rtGySl
onj+ufTCGXlQc0S6Yp7q52i06v7gRo76ZAkrg4kyd8Z9mqPl4qd2R8jGYNTD/0TL/urSdiqCjP40
bXFU0MYjd7M9PZlOZf0nc8rR/BCjTIFLluqp6aOJJyBKr+i7/Ek097MDwsytDNh0uadoC9d5WhT3
tV0Yid9rwrODnlLNO7nqqN2JuPUYlMagOvHcKoo/Rlkq4dpa0XwAO1JGsMfS6K+3t/hLKrbZfBLR
BfrBlbCObfsOgbkS7Vh7CMexrb6AD4o+INVpPGdDp5Z+nAz9g4227r2Ds/PJnhVcLgbF/mj0rav4
VhFHviEy71lTi2Enbbj50wjSZM0w77l5NkEa3ZOet1/NYVda+Sc85fVQbcZVQY0H6iYI6CHq/rTg
BJYHNecf0E7P+/oJ69Gc3ewU1T81uoi/o1KrW9/wxk4J3n551/FBUifkzU95B7xD/vdXlaoxcYvV
EEnDHDX7Nhjo8n+0LCxldt7E9e3LOib5DRg/mLHbTrU6iNibMmMIh6ZyHrpK0T5rQkfHhuP0/e1H
ekHwX+4HiVmkzYacAaZsWzS6cJOuRhuvC51Ey42DFKL46o1x0flrXYjiiPR1mx5HabxA+ck8fOpG
69Fg737T3TpB7mIlZz0Ublt9RJ6ptv2uGtBwQrRZrQ6Lu8C2Hy1cDZbOTc5rnFUTstJ6+mRoQjMZ
zZceTECtrMxg5pvlQV7l889psJEHYNoWt2e3W/ENK4qxtXbe8/U9wxRAYuDQkKIY3mY59joPmFwU
Q4iIk4HCDgpnIu3TuwnltNMEaSVwqmk+vv3Gb31cCb8DtiN58luipqG3aUb6MIQLtipnB62nR3A9
8ylDWnGn5r2xXwFU0USFZgBsbut3ZFYp0VJLupAt3QbdqkcPYtTHd3eJ6EaBqkKLDckL2HWXpwJR
vAKCu9ZCesFmdhKaOERmtkevvfHaICtzscjcB+rLJu8dTK1OMy1tw9wa9aBY3CEYMPI71mmyV2je
XAoiLY+jYxC+TQMKBPzsvqnaUKnt2FdzFZVItLHgpSh7RsA32pjUslIyRApq8xo3iTYaFijeyFQH
+qDhz0XmHq05NgKhjMmXWVi9tO7rHmFsppkPKmVcfWR4s2MsKnF6e2Nez4QZlcLYJO8BIw0R5/I7
ct0qyDc1LQBLpTlbmeVikVWJhA5OAVMsXpr2JMolvi+IF0d16JWdu+nWD4CILpu5xLyr9qY+1hAN
PK0J20mbTlXn2DOaR/pSHaKyGv5WFHwLhYZ0ZsW5OiXA/nfADtfnRbaHyHMR7CC6b+fFirDntYYb
FrrClCqVw3qcFPwx3n7PN1aRk06UXbDhgKCyyW4z3Ne6Vge+rXuDBnDDQsbZVvt3n0qJ62UEybSJ
wL4FTuBNOOoLBWhYq4OCehquWaq3G0FvPIuU5YexhRIFfZDNnoF/kSfZYhthZva1RKKijZhoyk7G
fHMVIhnzVLCoFHGXO5MpJI3vJDfDpEn7hzXVpi8Zmd3etXtrGSlSw4iGo4/r6eUyRY8yZutFqDJU
efeEem78YZ0zZ6dbe2sVhvjscD4+NsX65SpOLZx8iBUjXPD+AXlWVE+DMmvPb2+yl7vr8l7HvU2C
kXmaG5DaovEaasHUDIVaZcPRVCfls24l3iF1ehW0Xed9WmbkPd2pnI/dMgrESiev9ssmrY9xXpSn
YSi1o5GJkYpiWA5pnjlHJNuqI+mlEpjjVB8L00xOUxuJI5246YM+NZMvJChIU5vkruzL+FCCgt5J
w67jMxNvaniU1kgTcR2/fIOjY5ClO7keMk1YYLA6XtClbudP9IsOb7/GG0uhroI4Es114F1besIg
3VvB9MN7mjz3p5fZUSAI49/0OFV2lrpORngUetP072kHXtEC15mW/Uztw+5LqiMpr/YkYK19zZs5
oXNuxX8qr5x2osSt5wMRQUOBcAcDQ4bkVxktisZ4IKUui4oF2dGxsT5YENnwnRk1dadv8TK5vdiS
TD8BrEmaz4s20GbnG0JXSiwWprBMhP27QutgfRjySO8CBFar6GgpuLCg5I2cfxDZE7EkdxXnmDar
mR7GaV1DEGLGTxRV7SzsPAQ9vHZFTA5QejshU90lawCcJPrTJ3mjHcj9mtDLc3zChIXO2xFBSIo/
gWO9+pAtVHT+oA/IyKZ9Y/SHsu3jFK3XDsVOxRoN/TS20/Ll7f10dfipbugLgRJgU9Fp2GzdXqVV
7uTKHBrodX8CErKS2O6246++KsQE+McwavFOkXSTzVdV1KyrICKEVmNqJzS+YjzG7PpU2+YuGU/i
jjYflbYdDVFwNYTobf8ucdTe8xQzDc1KRQlE1buDVmgp/rWmngb2IKZPajuND1mZGUfFGio/QQQn
qJFN2Lm9r5mK3N5gxxkHS4mxq7l0kq5tJRU9wkZ1us9U9rrmO0B/Q0Q288xPFBfR1LrqrF+tq83f
3BrNFh8HMvXveVlpfJQ9w9edEuPGp6ARDnKCxJXpyLbE6JMBTK3r5GGLq98Rk239VMxVdszpb7w3
2+fxQYBQNcrAf+UNk47L4FSFy1LjOvoIEacoPeKi/u4dDJQBJj1vWpbCcoe/ihgQ3BySMStHI6Fw
fG0o8gDV8PX49irXeTH9MemLCPATNDiF8OUygFooWJslC7mTs/Sooy/+oe/6jD6Uyyf2I69YnQAY
W/zDm1YLZcrYVX4tCOc/QxxYzPfmbPwc8HCMV4G3G7a1fWopp+opSh4uDfANMfXl3dw3e+OFG9GB
MpRBLlNcsmBzg/FTy7JT3EjkYbQ245HyenpopnrYicPy1W1OLNWGwWTflW6rW5Q3nanInPWoCQHV
pwfUMNsjwP3uAXmWKqisWt/ZMTeOAGxlgN5A6kjvt13jJTXUdrVR1VCTRXuI0J44tvNafTQVfAje
3jY3XqDsUjMVemGybxs006oM7rSqcPpwJfLbyKvPBbIVO0H81uaEFSsRn1ggcaw3UVyfZqofVPZC
RQwenK/OLL/Fub0UB2fx4t+6Vxd3JlIFvx1tcRq/b+lF+YOHGHRgTrm2Zy54lTnQ0GNjMvwFE8Kt
trnE67q3i6aYy7AHfXMc4eS5wZLX/V2jeSVS7KwJ6sEw94rXW+tyw0i5BPC1ENIuz6jr9oCi8S8N
1U44D64R5wdlGtRADIhfB6m2No+aQhmys59e/Bs3GxhiP5FBKohxj26eN1rzrsGmsgpjvVW5/pFp
RdQfr41ndjUauJnb9Z9wIeiU71htF7+QixCoqSem/UspG5wXrbyqQq2yVxg/LRDDwMiT4idPkf9c
i2H4nA+ruMMFfXaCnokzGAYELB3ErlLtB+j+9O+20xGHYLqH/Hut5uU9IozQh3ApXstjrc+oOYNK
n9YD+VX+qytd2mmNaxT6YWwU6xv2j5HKz4Qo47vSAAR8UfSg4vww7qTKNw4ExSzTBvCoFGjbZlOh
xYveTlOFRoEVBQ491WPtmHsbUL7wyw+CNAjXDohuJobmdiMUI8aAs15lYZrDcUrhAn0DJpI+d3Vp
Nqd+VovEV5p8/Z2XJr6TfdJ8f/vcy8ps+wPYEZKBRFmNZ+/lTkSOoNUqxc1Qd4m56XW7iRPfS6fq
Nzba/blEwvCcdP0S+6ut7AWd62NAtCGfw1KQm+qKW64ZNTQnbFekpkWB7RoCznqnnVbYmH4yLuwe
9Ofe/V3Z9qxFZxARGKCvlw9caA2XrsX1mOe9/cnIalhOZRIlf739Xl/kyDYvlhKSNUDM0ZDZAjtq
215xo0nasMGp+OhmrVchXzgOvyPTiZpDO7udzNvVSATuKM+T2i1GKUXtlX+augM3odRLROKDjmDs
Y9+3/nITLxlOXBQVruKDjbTAyAXx92gCj9qJFNc3D7p/EK4BiwARQKrj8i1FHhWtLph1pOyLU+R1
v73U+EJOpO+kBzcXIkVwOWlMLLfNSaPHbE/xWnq6EPFxDVEdgR1ZFYWlcN339g/IQvgaqCWw4Uhw
5PX+KgGzhDCx5xn7MBldNZyKRH3QUrXfM6O8zhLg/pPTM/0H+UdmebnM1KaRZ3ReGSaZMsBThyLn
R8qcHUUJwDLNFGMPn3/jJcqhD8AWSBjA9DbXSZsVg2hnPDDyDHmT0bNGhg+zflwtdd7Jyq/DIg/3
aqlNojWtoyWWGi65ajXtYTUhHS7D+3UnARu+XkW/fIVL0leakThlWFKEBurqDgdH2dU6vPnaCHw2
Qgrsv203xFSzyXYXXht23N9KdK6CJtdM+i7Revd2NLj51ujAo64M3hDGy+XzgKAlxzNZCX/I5sFR
yvYIV9LdObTXsZy39mqVzbcxl6EY6JmXoTM46inzavtUiyY+NHQVPue6lx2Ak3QPkIjeDd8gi5K4
BiDhFu3MrW90msH0KkevDh2vs46FVtgHfUl+vP0Sb3wuvpQUhKVoJnvaPF5StrlBS4nHGz01WIo2
u++WXBq66Nnx7aVufC8kisjOUJBEBsnd7L/SavEfAaQRTnrc/VOQ6IeTS+/h/as4fHHpKc1qW2mV
iTAftTGrLNXALQR0Q+ZWtfP1/csQiDi0UpgPENvl5nNKCIBJFIOkVF3NnyxnOiBwWDy8vcqNrwOI
m2Y2WtrSsG+zxUsrcYVrMhEs2iH5ro3eeiy9ZXlGTPr9hTQSRiTPkoNOS2hr1Wc0ltJZCkVEjbvT
3dC7WJwh9LFzmm6EcYTveCLqU0Ci2/6DIB1KYNWLcKor66/BHcQJgybncc6L7Bl7p36Hh3Bjz1FT
kpHgzIkMjr7Zc2PrCnXxbBGO8WA+2qW+BE5ZZzsl7M1V2G//nW8gg3O5GfBszvpCX0SoGLo4JR2o
TFedhp13d53YMZhjz8ndbUH7lJvl1U1b2C46ATPJj9uV6ed8WplnJ8OCT4rTP3W81rtR2RWhu1Fc
Sp4tKDJCqSTSb1ZdrHiu7dUD/MTewbdjyjDaLQXewoM1PsV2HD9oQNg/aKPa4ITjWh/wium+Zk20
B3e4tXekSi3IfJj9hJHL53eWCEm+LhJhh8nLs1ObmC1mQ/qzHMz2BMjC3cs5bnTw+JZAU1gTpTOa
xZcrwnOTWe9ch2ohQkfpraPuLOlhmW1xzBUwBj6ybspTMrjescyN2Tcmkd2p7qwP+LbEO/HzJT98
lf3SekI8wyXR4lcxR992fWytUfS5ja2wQS/Xnx0z6ny9BujUKWb82KxFHzioiz1n8Ww+25NRHv6P
s/PYjRvZwvATEWAxc0t2qyW1FWzJlqxNwZE5FVORT38/ajVqC274AoPZzEDVxUon/KHoEPNLs0A/
gjPzonQNjX8L/15/E88vneltX1IZe/uJcsudWf7JPQqTHKfIoHr1WFFe/NM9+DoKwmroAwMW3lzZ
347SVjiaKF94x5Ky4qbVEFyUSCPu5GCLM1fuK8Xz5CvTCeUeBAFK++MUKF/lphjWRTp4JKn0bh5r
izSNwFfFaedkj9nQkywjzRh8n+wevHfnKDtHaGfqkliPa3YxBwPGnIahgxnvl6r70dRmnUZThRJ3
pIc5eFwmCxnSWg5huqNy018brip/LZZhPiZKuGW8DCl49WKp3SQGerv4F73fVGY88OrNcdda4VXg
a3TeZtvSBQS4QK4RVOBqjgnAqDO3I/5w+7q3RRHTbWleqjVQ+FBIvV7P5VrPu6JYxdGdUvXRcsbe
2w+DTbcsAw1yLjk85QRQB+a6p7Ln8JX4sKeqMFUV5M5SIUPm1LoBNFmV4Y0qrSSPyB3m/eTXyZXX
Ll2sF07XJgTVXKxleA5b9O7vAFlEB5qW1tb5ebuLKHAmCFyE4lgrC3BZ62T4UMyiaY0LRJg5s6AJ
wzEyoYqhvL+uiAauqYM2rd+44oyO4cmT8fpNwDVQF+RVB2RwsqPRJ0jxtBPWMV1m5x5Hre5+RLbh
TA/i/VFImUBvwSA47YeDzBiG3DDpuuugvfAt6J/abPIzgfjpPfk6GZaVzce/sG05eSNqwKOTXVnW
0cAPKTuE+SzcwzTb/Q+wJOopCHqBgaQpVCQXlX6D5qhAVC5z9sT9WT+QF3d59Pcbgy4Lq3lyjjdd
7U3Tgz4MTee3q52iSRiAMV2P/TT1LwaL8BPScv4wA3gIqXZJrJmcUOq9h1BkhQ9tkFRRZbh1fZB1
VU2R6SVZspep367U2np7wjqOJjY1hRT8aZlQboytYjKayOxWkwaf4Ug8Gp1u5aqwfe0fhCrnHDMy
XVy5i79+WccKsdrJGspLv9DzR29MgROqAr3qGEv36a6tzA7jVMuE2F6wV8cY/8W5iOc0zNK9mnOJ
553AN0XZfX+XqnR98ZROxAVWfRl4nb5DgQwSkwHnf13xr1rGpEO7Fme6h2Xlz0ZF6dDzmu0u+IUp
buXulUpA0/S9CH404Yw0VCUr66Ni2s7eRsEDO8rFkzl+DGE779TWecNmTuVP2DW4z5VOuKjMxqtR
ZNbtjK0YYKvnIOjGDaXnDwZZetDfVCbIvv1seNS8WjccHw26qlZE7jFcVOAs2jhMjdreZ6NCawcn
zurBnv103lVC8YG7wVFjbHMr4vqqmqnZNYjwcGCzgVqWa2KjEZahuO0tLb9hGflr7i3rc5pmNFhn
nD5vTXvuL7Cf7i4qTZshyvDAeXBw9bvtCjU9SnrcT503BPYBWVNxNY4VlrOOJ7NL5fXjb/x7bFzw
3HVwojAsaewW4aDukmTEt6HGUbmLyyAgd8JhtRfXgc6bq3J0rfxQVynVxnnuFn1IXWv6ESyOUrHu
1u7JxLD9MvV79dNLVm1FCi47eNahVt/cAP9RlmKsH0o1DVfSsvufqcqLIfbCMgCi6K7mj3oVxo1q
k9KKG62Wm4Ee4lfcV7sDvVFuOErvjbvbMONpnJpd850uOrUFI+v8I/XkeTiA/jXvS9tA4rByw+Gr
2XT59y5Z1rt8bNdvM8oBnxaMTNaozx0QzSsfOML0vUaBs8qmPe639VXrFOKxy/qhQSZEep8DzsEa
Db05lGwHyz1ayzIH8TxP5U2VeM1DONhOEadVN+VR57htGw96be/mIjfzqB8d/6GE3jTuDSOTBqF0
kzhYIrvpl1DU82NXmfIbCm0BroIQay6mEB/eXR5YxtMwjOYS1a1q5tgyJruJ2cjW/HGht/Opcj1M
qhuZFbjqMqXiEPT2qG+SFLDirm7m8aYqlPO0NrjZcZZqh4AGzMov7SUgUVrYVv1lUihRPZROJYab
2Wqs75gJTI8uuLRsJ/AR7yJfJJvVbJWm6n4aHPMBbedhA7YY4XNP+8zFAboKRGxNWuHskM1rGi9+
E9a3RdWLlmd8LuvIzfXS3WCfOdynecXvG6eKW0oXg8+NUjfGzVKaNXrnqA4QbMxZ5UWD28Io4XnF
NrY15r3p5uGKHGK5duhPreozAjnUBFXhPiye4f1ASrgwefJt/7GYkuZn0Tnsg0yPuGWIsh1pV88U
Wq/xoMx+FpOck09J34pHUwdOtncT+FRRIRB7uBa9xqWvGrrqBmWijkhT5eYULUNQpDEtxgHba4Rb
vltglpeIq8/6BpZxTT5mrqiKvZyaIYwWw8HV3M+q8oMW4AnvNw1h8yCqHuS+6ns/w9Q6KX4DyAgl
nuAudrpFkwe/eOznjl05LZf9SHIZm169yjjhIvstpnnUF/40GoCHoEo1P7R0kSd25fy1EAbWo2Pu
4qgeMjESG0u23wZI5sBT4f3tYOSHv4q+oBFS2VnVxLLVM87bg9u7UdilsBkGdLqryF/60NsZbZ3i
vK0b3gE7M5AEslEPuHT8blARm5L9WI2mfWm7qh1Ar9fB8+YQGFuwPFQ8m4lxXQb19Axt1//cm/P6
BTSKEdwuVmh8Nc2yyC+wfB7SCxvcE66weYcXbW2pcQWR03HRJ7qQT+vqhKCPxoqbeZAFGOYFPu5n
SZnhJe+G9aZMVt6Ufs55IFJEAEkh9SDbR29ZqvKyS2dR39QZMJSdlRf6dlQaKsjYGPkzHBf5JQOP
fnQSt4f1kqCPj3mvJ75aWRVet8rgGTLUmn3C8cVI9hnAnaOYO2wrx3HArRfFPYSb46mr2+w4pvie
Xhpwk9UN5xtrmkmk2v1Q9OMSRtB3c/yXENcIo8yog69rOeFS2ThrR9i8yuCyzoLk41DbCjM1tPub
vVeAY4H03yYTK1p5uCgbiWdFLaQdTnCiakxIhVezs4vKCw/BmG9ODhnP097o6z67DUQKCCYJ6zHf
D8zJYiHbQsfBkq+f8NycBDF97+Rxigk3AujZsHwoUxuzyQLYbL7b9H3yqMpF/nu0iGej3KgzOGTd
Kgjcg8ELOZuyfVr9QnWHZZZGfQHGlJe+Ung9xNiRrJehpKV7W0PpKqMmyIX9gHOw0RFtlF12hXOt
eVlRlb7oAi/FV7MoJdKtA636Q6/9zgR11E8/G9HlN8kwyiJyE3gr8UhIPJCnJuzXqZiLHud3F/E6
bPzcOTaUYz0pR3chtb92vXEA2dY8RuHqHRA3bW6rflLNp7SnHIWUsIUwvpDKIK9hmfpIrhOoKJoB
xV0aztik+JNtkOhM2UuXJvkdTGDbi000YvBlqFKvjKfUUQ9QPZS5o9mShvxKsRoUiicRwIOxpkvE
vZ0upqVt/4apOjj70ceu4YDHcxtEie80l73b8IlbIhTsP8f6KaR0joND7aCAB7PUuwkLJ+cvt+TF
OxV06Xfb8Jzfjm/Q7eFGM8xPE0ul+R6ZsextIjGCrRUrrrhdCplEkospjJpp+4qNbPCTh7wz/aqz
asJ93FF91G6t+Qho4Eyn1wv0LjNV/1EHOeRzyt/lS+sYid5XuNhD7G5CvVxWuO59WcgVNUgz6aYv
0uvr+cZfaOhiC1xy2hDKaamhkAxGSVA4j6vMJGISs2+mEQLYrdo7IT6JO1pY6ce5wLZ6AfYDDyKd
PjSAK78VCcwtBEWVioY1yz/J1W3TuM5mm76J1GMTyal1n1OnAGAh3cGw8N0exIcxGxMVGT2qart+
yDbp/2IZr6iOqAlZs6yxL9Z0kzzsCFn6yKmnAkSBKRJ352EZ9qXsw2K4Wup6+UFsVOR7rHzT6zpP
BDnyhsjAWWjI79BXGIdIY4NeRLBzZwGBqVl+rcgVZJFBW7fZZeNSEqjRacCwvPeSB7wh0xxJocQ4
jJ62gz2lRPfo1j1PKtJTuo03l92r0lSYh5hega/H2KVqP2FeVMcQjVSzM6Wcbwu8o4s9f23+MkMj
7T6GOK46UTMg/RTPucF2doYKadmg0ZLgrZw2HKDhNgDQA/k1xV08i2CoofAos8T52I/h9CHRbdZH
cPQoyvCk9k6UNqKgCT9V+S/o+JXa5coS1+kIYGknS1tyXJaBgMEwWgQiYQtPL+BWBod03qzvLWfi
78+IXCGjUxcctDqz5uzBrmhpxlhrzEYEJEQhb5LoubpsyyDFoy3MghfPzlw/Qi19Qd9hXrJvwjOa
HiBAF2IA4uCCFDkKRfrYt6eqP7qVM90XeiEfL3hKqK8kKnwou3VVFyVpn9qj41f/rDUN7509Z2Fz
hdyRelpE3rS7MsVY6PsyrI1zsPuURzTpgrKNVYr0WBTqoJqj2vCwlEKHghZ0rUnPI55c1+L67etf
lV2PH9FCWuS+TNv00SX+aQ9VORn6YRBF+K0ewuQXrqjFV+FWnLhFL6jcJ4n/Oc1n+cNTU3jIQ9hC
+zQNyNYrzYLc6KlYcKtKUYbe9Z2HEW6ZZtxzIJ2kGeuiX6EU1Xzk3WpPs7vHVtgAjUC1r9u3CEEk
u6lcvPZutChlxuSD0w1Vz00hcvSWzw4uWO2VRC18/rDO03Q3zf4G8elsjrDHS3fvBr2PC/JiiASw
gUrlLycomHlurvo2MYpuIKtDEC+yc2RIsCxw08/c4PSsOQ144EyitIfI08L7OUpRHYj65bxLlsX4
4s92kH9AmgWLhbLrxztLzlyDBmWrT1ba++GhB02eXrZOY33GB865tVXo9r98sFzWrjB6hOfqPKs/
10bP7kqhBWKunMpcEiLJ9pdRN5Q2Z9VAgmpAIfOTAOt6ewPJI3WF3IHX7BCZS+370q+8r/D2lylu
iYZlRPoTPC0lnz1KKGZ+8Zvef3TzJDejsA6WpzQJVhGnBY2FOdQFxRZjJeY3OqkqBDrM7hsYGvND
G5gDpvCLML/5fd39aOdCIY1sLe6tqzwIpqG1bPRs4jkZd75Xfw9IHW7B+BAkQtuZksirO5lcrhA2
LvvBCvq4sdbht94czzCOqWR+ZQzSTvY2lhXmzkWKY4AwWg/2martSf9wq43gUAWFEHDihsnYqtr/
qdobOBnIUbX2ceX/u67bqd3q5wvlmLlaC70PnbJzidYG3M+9MVvOSehttZc3ZRAaiBR3UYuklC3o
ILwdnwIMCnoNYGXPU22cIzAcV4k5/JzXtvxH8YhtrtSAwAu+IooRxXg7VtJXNRZxjXk0lWt/QiXB
RV3F9S45U+fUKU+aAdtQiJ0zK0C++Db+gRrcqjIl4Obj0Nr3ytL1B2oX2R7wpngZw/pMlfvd0aBA
bj16lzrhSeXQAXrdt4krjrK17kq9mVAt1Elbai8H1S7nYC5/DociEHBIkyo0jb9T55+hG7xOD5k+
YqVrFTt3rBLjQndTcQFf2sx3xpAktKGNviSY8L1RxQZ37lNaOvazIIydo1F6pXmjgjQBhdet87Pw
cGiK0jqR54gCf24wACDbHtvsfgGLnnybKlg0VmTTyqLDjl9I2mItNSXoybD+rc/GoiOUTpmfch7A
AvoNJ/srMOx0a0gdEfQTe23oZucGo31/pnT4x4lBIp25sIuZEs4Zb0dJpZ83i6GWowfj9HoBKHc3
OU0TuYalHjFgEruhn89pK/9Zqd0G3ZAM9JQRnT8poUIhEH3VtsuxX0wRSzGNcUjZY/f3qb03CrA4
iqIu3Ty4WG+nFsg6WCk1L8fJDxpCyNC5rNL13yAFr6tkm2j8bLceEIyTqYybUpuT9cuRx8A8otCQ
7idIE08YTIwXf5/PO3uP1hyG4ZsyCEqHJ0N1i9nnFVnWEaXQ9NJt1vkx8PDXGW26g2cqyu+NtYkK
sQfp9yNr9vbbrWPnZ4gKrceBjHOHAyAlrnat9wyVn5nWO+cf1g4XHJwiONCnTt2y8cWYeHgcdZQJ
rGGg3ovJszSEpDrkiDOb4qSv/LpeYEAAYHOyWLiTiSme3tqvUbjixVywJtIIN4LRlbetmVMdX/sS
yQU9ndkl723F/4568laYQe6Tale4m6ER9Vhb3WPYJ933f98f9FbYhJtZ3B/tf3peciCEF3iYLPOl
5XbVQfaGfFn0Ov7++1DvzmcTaQrxwPjTa2fpM7umoiKOliEmwmTXjaWc1jM34Hs7A3wGKGPTA298
ulbguYt68XHuVJNZ7dfBTa5yKt9ZvBlmTFFnLajM/+PE6DrTcwXkAn+TrujJQlmFJDZJ8IERWdUf
yoFyZag6cebS/ePzbaPA9wWaD1oDwu/b09U7OgVEHdJ1Lav0QlRTFxPAF/+GU33tI29LxDkmeID/
9XYU/HXqpthGmVOsdVLRqqhS+fj/jOIEAAd4GQF8bgfuPyFfkASD3zauc+yF7vZl2ZpYv3jN1T+v
CwrPgN9g1AOHOJVtcYnjC3sV/jED1b3ziqKKpzIsz8zlFP+xfTLgxKCPAHeawA5O3lynCnRI08g/
TrVrfbJVhaNmu4YE505zcAN05NMVtkY9O9Y+LLPg0GGNc1hyYOn/OF8uXnD9IGjpJNM3Pfkhc5Wr
oUdv8ig8TMu7Yfpi+b08cxf+sQ23QbZQmcf/lbzwdukKWTVdgr/hsUOwP6YcakSpjzv636fy3lMC
+olYmcDJ4TS/HWWpm5I2iBBHozPJoGks7Ig6k72Xuc2Zp+S9yx3fLC4mvIV5jk+GshzKp8BVuAGF
Re0TdPWVKe3luoAJd8dMAyq71aKnM5fG9ma8zTr4ehtM6dXchiD27Qythqu/nzF3DQrhoYSm5gPV
0ZAUS5VyjNw5K7/U1lpbcS1Ikc6M/s6kgewS6IQ2au7oibwdHUvANJPQOY8iyfuXBKFn58LSY3Jh
gqLIYqUqs4xbx+vOjPsab5xMG3cAjgyXjAU162SPtkrgvSD66YirZvmYqRQNvayVWbbXwu7MQz32
3dcKyRJNJpYW0BDCsfnouDUqSsaysV1zL4GSl4Z1dYnAoEvn3nZaBHnccHlGbwUJrykQQ7rrHad/
KIGjvuSZ5X1HKIFe2lIvTR6pfErkTdekCFQlAe3FnTOaJfI93bJ8sYyuvB5zyhy7FQ7rEtuVdL6b
yezON2Aj2iSyMVhbInsy1RMlXCPbleY0fwVGT4JKfdhydipZKIutSYrGnCzApcamWoYPVaMXDa7Y
T7+ibURpyA1ShJLryUYLz+koJZbkp3pHTyv56otyKC8kxjfoQ+JQ/zmdmpEKN9P1ommekWy0nf6l
n5z0Mqg2wgwCaTVKX1r6u5Um+E3JxjGOCG9YxU03GeEPbUj7pkUkxo97aUyfEapQ3kW2EkVDY3Pb
awJi3MAW1HAz/ARa5znsMmpB1liIJ9uqquHKokkn47kW7ceqCKo8MnFR+V70tl8dRONQxApMLEmi
thXzZ16q4BOWKEN+Eyx1KyinV/PdvBSt2I8GNPc9HXLbjgZahOeMKN65p4hpXDJSiJw4Bp0EvtlQ
0ia1IUrnbImLrJ/V47z0bIG/X1TvHSS+Zbj5CXCJnOKugsRA1oz74djqifIcJIADIlHlfdVM6sas
fcAMKK6fiXHEO0EO+9mHRQbgC/T1yfG1S0F3NZ30sYSfe7XMYXnR5qr7Yc9Wu+/Hvogh15j7QNnL
Dd3O4AIVxOQytGv3Y91XM4JaLSoBgSlalK3XZud4k/Hz7x/mVXfz5KRzu4DNhmxDJ/BUE8k3k7Z0
ik4fQWe1X01jsW6XJUm+G9ag4nXKfuS2NmJJ0+PI1kv2enbG27CS4dWI/RBtnsCjx2bWcZI01uHv
P+6978dNH/KzwL0C7Ht7/fWZz6OdkcACHhF3xdxanxLT2qQQzOE5tcP2+Z/H26BM+PQQ8KBXcnLr
zRrkmtFahPJtiemoVYc2uI1ZfqCDPjXgz5LkDMj7nQeUYhqBPWJRm6DEyYjcKG5PsiyOjhx+FkVQ
A18ru13l1/k/V34sNiII+Y3KtXGm335L06p6llk4R2sUATShghSs0fq6Wpsh8kHJnBnvT5AnQTaF
n626RUYLWO3tgO6YkNTSPji6FjCHFr2Xb21rUvk1qPpETm+Ii1Ykjk8bKPc/YEtXXputXX9PO62e
AM01dCaMs7T6jZp0st3BQ0JoQ++Wiu8paXY2gYy4k+8cKerwsdOh2HvYQf0O815/tf1WfNGgJelI
19UdzlcDwvy9C1ykseurYLbVbSfXvPj3MIrVB1q42UYCTTj5VM3UKUzaUvdYTKSsqqaM7otMR7SQ
zxHA39lwm84v8kswwfA63+7j/4T0zNweeeOcYyftH6Zbepdj6D45ve7PRPXvnF10JrcyF1PD5vhk
TqFOgrxAgfS4Zqv1nLdLfWNZxT4DXbtfSyHPHN135vWKx99Kd1sCdjKvFqVue4JBdww0dbu0ovuG
TMpKJ9Psz2QS7w3F7mEHbfBLNHrefsJEOhUE03o+jgs996rXLj2rKd33Qp6rn2y/+u1utYl2SRVs
qsQb9v/tUNm4fbcEjw8kHt2joh2xy7pRnblm/3wcWSWTTJIyF1TTU/NwPbk5SlTZcgSeEd6b1Eke
E1i2XyDSOl9T0/Qe22Ci3fr3y/bdUeEOetsOIbLfTup/dqJY69ROTH8+lgj6YzS3mv2XEc3hF1fV
1Uvut/XluuQwkP8+7DufFI1XyNyctldbh7fDYh+euv08jZSk+2AvhhaRm0qdw6v+ufuB5/Lmb3ID
G3PeOhklmPHckgPqfxDG9x0NcFqqtIofuU2cT7OU55TC/9yUNqqu3CHU2VjNUw3qZBILD4mejj4I
qkMz6PASpkh/Eeqq+frPXxCdLThdyOnwnJzeVqE7uo6hrOHYr5V5cLGgiWftOZd/H+WdL0gRhWGA
4b66cb/9groBKanqYj2uaS8+uY4OL0pryg65gwHturZA1f99wE35aGNkUCY4ZfsvDYyUvAmWI8bI
qYoofZgH6Si5M5bSu2pTEBF/H/CdnYhNMnVyymzbPycHAL0oYWSIzR7bak4eRT4t11PWBmfu4XfA
4pugE6PAtOC4nfLIdOOONIDthQbTDE+erOijOcIlC9NaxIlenYOVpdbFZoh7nVgwv3pT/qMF6Xar
bOBwSh700rAKP3kMJrQgvdLQ63HiOrhafN/cLRVi1CnQ9X//quQLIaZ2WF8AGD+5ne0wEf4MKvUo
h8b4VE/TA4GpOvPavLqCnVzMMFg2JTAuEchEJ9FUOGcJqZq3HJN+ag6L2WYPJeCJ6z4IintXAdpb
NeoAfqAN0M7S3emmtZBVKcdLTfd5ilK0Oq9bkLVo4trhs9UW8+Vsm+qjbOnkL3mJ8srmXl02VnKG
SvZOZIa4BoRCYl2EkqG3vj1aVZutaPkWM1QXTfceF/q5iQEN5z9hkMMyh0MEGqPJpTnfTQoM2gFa
mPgtVJIEV5R8ZH9s5xzoiBXM3vTw91Pxzrl3PV4iomISG+Ti3v64ycP/I1+dBTKshzqVl3UHewL0
lPnIJObSt85E4O8kQFvDZRPzY3My5MmAqArDTbTL5Vh14NMQHEJFCSQ7nXe/1e1HK+8BXKsi7O6X
IPMTqEhzc7BlMTcf+lSK7wZIk1904IFTLnoOnwd/phTw7x+FaAomPBci+qYnVwVQKoc3K1zQ7c3C
yJqSLBJ6eVzGQu2tVDTxPw+3dTQCjIioPiFh9nYNsBoyvRTk09FanQ6pesS0u0RmN3aYm59Ebc1n
xnvn8aKKiBYCKuiblNn23/8TCiSzGoFH5ctRaF3Flq+XXZ1kTQxK8Zz1zjtDbbRDKJS0Hgh2T6bm
54aj+3RxjpgjtgSifgdgWk1XRj2nZ2b1zv1OS5+LHWITnNdTmuNsSqtV0nKOQVd861ekEui8htb3
v6/Vu6O88p6pcKNQdbJ94XB5MnVIs0RrjZc2pYybQSn78e+j/PnZ+NPB1kjeMLDO6yH6zwpBCahy
YLD2ERegArhKAgdrwyrbsgzOVE3+nBBuQWBNILu8ChGeTMhsB3fEAs061k0Gi4EmLHrkqjtDWwrZ
Um8vcNqR28HfhCw2Mt7bLect5uSMOhCw+9unIE1vYNTe4lXTUxtE4Ktc/DYarHMk9XfmRmRBcZDX
fos/Tx4nt14NXaLPfKxL2eyU7pfdPHnm7u+Ltf32k7l5KGaTfG9ENV7Bt3NzQGNltaBlLbWTU0to
rzPPnlHXskoqOmKfB8G/9tboc3F3AizhSeTiPgXMzDlBg1UU4VWbhfMNVd9xVyEneOZEnS7aNkpI
/QJQCbgJFu7txBIg6rmwsH+sdLGCt/Ry9c2CmHhXW1ZPbdlYvbvGyusrB/glRcvhHKfyj6eTX8D2
97f6AVIN1ukCYsHt1LVRyiu/8fIRbJYNLzVZKucKAXaQr32iDwG8qZthnOtHgfdmQQlVeF/A+s4Q
R0b/TsH3ObPgxMUnS/76u4juNhVXj4rLSTzSeEaG4qSQV7IdjQcXvtcQTeR8MsrFOtqxj5KKuvYr
BwGmEs88eB19gWV6MI4dlLFaQPEs+wRTSKC/TrobBidD50qPbcErP7hDnBhW5e1q9Eu+FWEaPhj5
rMPDihLvtShdupwj+PA2ylM6A3CTQuMm3dAvsQvcsotgd5hwM0bvW+kKr0SePAs8aIrOKC+JJ8wr
iClOeGEmfm7BSQW4cClt37jRfSKB1/qET6Bpl+YzLgKhFY35KgEBmykklwlVqp2pDZECbszXMi5k
4O+EnffNzjZCF16aubTiqsrd8jLr7PST6kbxsXXa8dYqPbhB2imCuG/a4lcrqFhRtV8xWshKxH/2
sjVKZ1eGfeNSs1IuBItsDMEVtFnx0DoSaOPaDU0YVVbG7QhzZtxqvMN87aNAXOAgIhDUhwTim49e
lWfTh2DN7Cy2emf+nGadW8RV61jIvSdt9tXoszGL/NIS3wK3r2/sBKYLEH8La7UpqJQgV+08DXF+
WX+5SWnf1GnRIhuDG8rvDuIAmPHGnW46axVl3HhtfexLoy6A2WKfEg/5gDEXLmNBHNZL/gx0sv28
uot8aeWYQt1LjPLCgnAhL8qWfCSWvV2nODwkgR0VAcS31knEiGQ1UIQdWs7LV3+13Z+4RS1cl3LS
TuyVM+jkzLf0RTjVcoogWMAVoJlSfixTwI/FYIf3fYEf+l67lvG9MWU4RfBcbIggU1p+7gfI3pE9
Dksf6yYRfRQAiSt2AvLTnRra/KcGDvHshCNcPVvOyt012sSmewiNUV4Mq4OAYjAO3RSL0VxfkL9B
PBN8t/ouoEYixdtm+nMFEAyNs60DtpPaX18WZOnyKCz7siLCInTGLS2kUtmlkzVfkHDaJUUKI7kn
VlzpcwoMKPeqqco0Hu2iuRmDonnUjnbhOsplhSQhjWyKjbTuvyWjhvzXF1N53y1qhbWpRPrTbUbh
7kGH2zK21ax+lsiniJ0/O/YvcOaNPghh1McU97t6n4W9+lVUVfK7T4rNAQDT4CYSuSGeckc2L24b
Vg81r3Ma93Vp3eqqnp9hig2Pw0TzB/ZiXmx0PTBI3AxF3hLguxrim+JMcHJ0paKsmeeHwQmsDzkA
ChW5Sw+ftV18Y937rMQUB1WS2xei74w1snUD8NKAJfDFybLy91w4etwD7TZvu7Ba6rgPnOY5kV3d
RRTIAnWFnXTwPej84NZxSvlAFxDSDWUvG96n1mO/s+2uGOOk1XOOe3VXJLQ8gHl9wCwR04kEJPKt
ac7a2JltaN3h0MI1l6XK/+pLY5n2lSGKu1EJue6byZ4KPKzSVu9YTSj2Rlh7N5Ie0dd1sn/MIMhb
PlkdrYW7qdixr75Rc9J5vFh10kc9Cv/3mVkln0nPJyDmZmMZEc4GTXJhAJ+vP7hdkt3DOEhgHIyy
6iLAylStO2RYn1VpWr+mKczVXskmeViyjesz2NWYwG1akifICeQzS5MChUodw3CicQzZLpUI8jsj
NRAzzLwh+ey2mdtCL80cgL+lSp4SJ+3vRcGm2dVZiAViFY7l8yiz8GrgAh72U8WlFgkP2mXjaR8i
ipG1TVS6Zff573HGaarGGSCKpq6w5QoUXk8eHQXNq0r1Ak00WD8sYel96b20uUhta7yqReqfqQid
hjWvw2FrvimkbtoJJ6+/HmfLTiSsVAHi9w7fZ/mhVI58LMjQd8i+OtDbM/tc6eI0ZHsdFS5wuLH+
gdqc5Ca5WGYycltc+6sYrjsoXhcjRN8zCd57o6CNQ+y01Whohb6NbDDnbXrTKMW10UroxXnNfhBF
eSa0Po3it7kAf/K2BBs531f6+3+i+Lx0AhQcNAsGvPmYhtYac5+CnxzAvPzr3uAwo5oLMoS0GgOU
txNKUwQZN/WPK0+5y2E20vFlyKr6R0dB/lalRf777+P9uTloEdIrJBCC7Uk37e14c+WMUJsFchJw
Sr9X/tAfoCA0Ny6UGTtaBoU44wyi+Ewa8ee6ATXcUMNbyQkDT+vtsKE1r0hjDuGVm3M72EauX9Ji
yc7keH+uG6OAnuRuJlNhFd+OUknYVdrMkbLEZQrihR9G6QRX0szzc6n/uxP6z1D/4+w8mhxFujX8
i4gAErtFrkTZ9j29IWb668F7z6+/T9ZqhBQi6m6qd50CMk8e85rVe2T8m+cpzeuzVS7zPpM4Hk1k
W96+V2Asma8iRyMFDWhqMHK9fKKwSrU8xmvqbGXAVzwV5NfzxIvrPWKf1FysVDPelTMNKi8zGq4J
J4UqtEOY3ngFLV7lG6XFjee2AX1zNujIAspa1Uzc8WrpuKF7jmFwn53Z0T5lZaFsHPP3bfjf0ozn
ZqzMSEA6pgKLXUUTmoYaJvKdfXaXDjxLgJdEfMzmGE+ouNbi/WRa46emKyCmmLmFtjpZpHgVKmBW
+iJp+E8J2jTYqYaJQzTe1AKdlBo1AoBIsGHOWmZMH9/h0neXouu93fleefwnZkAyFhGuRc5ZqXNj
r42zvZ87GID3j+/162ckTVmHjggVK9v8cj/EtEO5fCvzvJTxuMOnLt7FlR5sfOSrXrgMgFwcCEpC
tQACuLpCkCEITKdJdT+DtP0iVCV+rAG2fUsrm9I4DkM/dE2IV+TeD3o41PsBzduNwfj1YabpCgKJ
uhxje4L95aOmeKE0sv3p9wUMmsSdg/+1cR7uRlPJf95/qzfKVZAMXJUUy3LUsNYwTNUEWdZ5Vn0z
VTlDuMnOL5glG95oB6CnuiF4UKo4Oeqanfsp2t9Pk6UXO3ROile3TssXW5TOn/s/Sh7tyyNA34Vb
gXcATeCqVC3wF1Eiu1F9ve6ns1pngIzsxt27QUUvWoefen+9G+8bmiU9P2Inx89cnWwL9cFegcmN
UG2Ohr6bG143L8mBQLfVpr0C/LCz4OUwzKRVZnLRrqInfiq9gY3o5GtKkz66dY2IWqC7J31ip4Gk
jXfznOQHABrzszWA8grwWkd2oh2/hhhF7JvFpKYew+Rr2bfGDmKiu3UE5BZfvX6iD/wMmp+0DdeS
vl0SKRl8kM6n3oSrOhmHocq+KL32r4JeiINBi9lM38oIzqPSac8K5oCH+x/k+qzjnsDcF+F3rBoB
SV8egCICJthF5uhXGcR+24bxNwUgKu+vcmObvfcq0XSlKXpFBgDrOiWLqCd/MYL+zRBL9YnsWNs1
Uxkf03mZNnKrW08lO0PYgRnyGll9eoB1IThHMfllkipfdZiHMG3Tj6qUydBFdATCzBiE9pPc7P+J
xouWVJU5GXQXrKU/d2Y9HJuq7b/cf3c3ngV9VcbIFL8g19ZfqEdBSJ9QPPVNtzD3cCvtXQn3+OP7
gFUkugEcu2wcXj6LKvBsTAK+UF5a/c5Ku+rYauVHsTUIdNOpYw5oyzMJnPVylbI1lQTHod6vUdfZ
o8GjnuzYKHY9PZONSHP92oAWSZ6QnKrxZ7Wx86xMpGyE7gd9WPgz7FMv781oY6NdxzMAXCBzGWPQ
JzfWkDHUY8Y4tXvhV+Sjz4NWh6fJqPtTjc3W6aP7gKUwBafrSvcfmuvlu8O2tXWRJxG+PkTWftDL
YocE+BYi4/qksoqu04iX8AXE8S5XEcYUOMPMKlmjWRPiQVP8GttascPArfb6poyf7z/WjWuRFW3E
t5H7k2PG1c4z9Hpug5kPZdOFe63HNnssonI+hyXwq7lE9Q+NFwVfjDR+rdEb/zPkMx1DSP+/1LFP
H80xSz5v/CZ57V/GZV4zQhjQRpB8v7oWk5mIOM+t7rdFZL4VTPaeIrXpTmYo22N25ViHpq6n/ag3
1ic8e6qdUehJtM+EQBtK7bTxpVKa6mc4RPpLXIj0ixCT7SG52+4bNdti4978ucD6TDkF502ushhb
Sd1pQrLRT80w3PedaP7itnPe4FdaJz0xrV2rSGy6Um5BJm9tF7AIjN6BKtEIWG3K1jDHskOf1Cc/
th2PbC/xk0xvPBQ5jOesHspP9z/N7QWlJTjTUIbEq91SOQug89jR/TEc1XOmKIqnctH/SOmcHQWS
cd/ur3crjDAgosVBfoTDwOoB6xmb+l4Muj+joPg6BK52NNx46xDcCCNEKfJP0m3u4nVNiTQgcklW
Lvwk4qrKuyY6goWilTy6H75NZKgCaiD/Ad+xSrot7CxyhHp1Hw2izM8UGud5MmzhTW+8NUknYxmI
1DBEVhvSrPKqC1R0Kczayo9RXCa+i9LUw/1vc2Mv0EQAK8AImQByRchwyygomKH5tJuMR0rYDM2R
ynooUJ9DOa3uNnQPb3yli/VWt9dYF0todrTYyrzrDklozDtNQceg77HIuP9ot16gpOLha0EJjFjz
ZRhG2zzBoi7SfBqM0y5y9GEHGWDL1OHWA5Ee46MFphuw1eozTTRNSSlzzZ/yPAZHPgzkZt1wKpLq
o8NWbn68TCByU9eTY6yT8QRpjjmGuOSPXdfsVYRLvKREaez+a3sHJ6wCN2dIkrjZEFC6xOV7a+C4
p06rqr6KNba1V5Gi/5tGX9vuCPT10eow6N41SJv8lddVatLXsxSUt3D91Hc0t9UXOn6mVKoZw9nT
tWxGXBJGwLRDgs8592FW1/sudvLfxpIrvyU3CrmRoJIQ4VHwH2EoquwpaJgG4Ku99B9PamTWRBYF
c466bRWNxqqPoEibjp8avbPv5iFi/DNuCS7cOFecGLntZGVCY+jyJRpGJRY1Fa6vKDOqjsyhCO9u
vZtxaj3mVZBspAA3tiFMQApwIgKjjDVKzCoVowL8bfsTQeWotspwGq1I3Y2tJTZCxq2lJFaMvB3Q
MNn05aPFzPdH04gdP2pacRwZZ3gGU75jYOb/3t+KN1biOxlSwYCLgx7H5UpwBqZh7Fzho8MFdahH
lJc7WXlaNKc/f3wplLvlGJzmJ+XVaqkwmSuX2Z+vjkX3q2hV1wsgRv1Kytj++AZ8F+KARiC1DNak
jFCxLVWJMtvv2yxhnqq7h44yeQMGdiP6OWRdTO1AF8A4WZ3iocM4sAlr1S/awj5aaFciNIn63Ydf
mxyU2DLLZUy/lt/o2tFaDLVV/RRIl29oSnrI4so4hdXSHe4vdeNE4XFOf1U2PRwQmJdfyM3gw0FT
Vv0uy9MHl5niwUUi4VBoA6LuqfX3/eXkRXQZBR2qOOlgQYjgVK2S+E7PdaW025K2QjEcwRyk51FX
w0OpqAx/CdITslx0Qu6ver3jIc4AowFmBaYG3s7lQ6bS9CFhvugXhlUeAtWovxe5yH/YSJVtLHW9
QaTrCGUXT8kEdF3fu6PeMhascr+jaCXhrRiGtgjt3n+gq1VIYFBmkKLO3I7sxMsHMvXFbPvZWvwq
WHroYFn3aLbNVkvsehVSPiZNaGfwTM769OIrXzDerAM/sCE6QvMvUEGbjY0dKGPAxZaQajYAxkgu
cS7goS6fRegJPrVJ4/p1CYUwducm9pzEMvcQ/7NDg8Zn5gm1yJ+tWFgbRfLV7mdtYHfUyWDIqFJW
OXsgFQvNMg/8OUavLQ/dxrO05oeum1+nTvt8/6Nd7cL3hSDu2Ihd8KCrjzZPbd3PYnJ8GxWpVxVh
sTfU1pMjCorNxr1148uhUEeSgW4HHV1dv3ynOL3i/gl3zQ9ATntNrHQ7A0rcxpe79UAkggwIGb5L
jZDLVRB+JhQHpuunaTCdGyL9E5KazX40i2EjwX2/2Ve7BHaLARZIfrCrqe64JNY4IELva3M0PdQh
QqD9rGVPnW6F/yK4bj2g1JChpqBbT0iTSZlX1/1sR32yc/Q0fw061zwXZhr5jBcX00NwCx1CBK4j
AA5Fc/zwp2aWSZNH9pKZNq72FZihApNm2/YVR5kfTK2ufMHv+ek04/L/WIoprckOtuToZXXFTm2D
Wl9T8xGg8e/DfLQfAO3gd+hEW0wEWABXZ1V6X8nuA31r4az3Fc4iERgJg4gw2gMuyU2pdiCdlxEt
SVViD4rJDDQqHNDgR+5RGMVj1TQ2yn2l/ntKm/GHNQ2Z8CprLpJTEgRRseswLHS9RYnNz0HS5kyw
oHKPngJu6EeETNwTvHpRkFPOQeBrkZKCKA+ioNsjvW0uO7PjukZcNrK/TVDiPlkTplyStFi+Etdm
BL6nOv+idw7N86KMYm8CQP+iRKEGiEmtLCBTet6QriL78S9AvOpnUDVxs6f5YwLymkL9RYuG4tVY
lO7JyN30r67XtNTTkDxBNrmozXCvxOHw3RppAaBr2I0/mB9VnyzFLn5VTmPkRLXQ/jcO8zo5jMx1
9K+Vq5XFHm6xWu6yZO4emPW3fwrX6Vwwza6CzxfAluw8FbPR+XIO8jqWZmvvM7QcQi/HCqPatXXV
s6AxFKoHZyAKHyZwMXCkcFf4146FAnUgSybAsWVMh2yG9OCV4+AMR0udmwfDSlsdeeRWiF0cT8qn
RQev7+mGYu7BtcbjUdS9+UOoWf81YkwFTjQUPwSKajEIp6bLj1YSa/U+bEyUmp1E72ao6676nAN8
YShcuJ3uuRgftJ7blYuzDxMTuVGrCNPPSL8G7cHoOZCI4YkW2XK1xf+5rzF92eEtEyxPdi3Sv6xu
AQeopEv51UqM+FtCOfdnNOBigRgr9P/ZyHzV+0jBGxAatGUfbVF3LyWOgBKvWFuO34mqBgQ4CLc+
hIVVuQdQu0L9pJiZVLsYI/X3pCtsONcMkBtPyRHEqS4Qxd7ZhQGp08wEpAwRacXw4QBKYwWBJUoL
iZFZN51NJEqhzWnFI7rVSNVabPvMSysHszxdYPxxPyhdT9PBPJD1QwCDQU/Ct0qDJmCE9PLz5nHp
Kv2rOi/ahBhHENieQkL9Px2s2B994RLcOwsvHERXMcPCTBsHuFKZo8Ww9YOu44kkLiJNA4uaO3F9
JQIZAJQ+I6TcOKlp7XsmkfO+Dxzrn9K10nLnTKryqPQZ9J85tZTgTNfXVp+MEP1EZM81MXh6PhTT
gfEgxbHdZqiYqFyyyVE4sf53POFhjExEEf3dYBfTnPTI6b8DJ+3/SbNRQFifyzQ66HGT/VMPXYIy
Y9iGb8iJIqeFcH7qfC5KVNDbBTFr7tFFy/0BUOmPmoIzeMzCQE2ooMz6T264NXhVgBfKKVZLkRyQ
D1XTwzA6YBPSJkdjolbS0vFFkiZvNu6Eg0cz0TrlQ9sm+ywI3d8q/a7Q6xe7/FlbWt7DJ661fp+a
dv0Wa0X9K4tm2I8C/v8JNd652mVYniB8bovMPSwClVlvzrI29UShKsHJclLe05i4zfSAZ4EBV7pG
M9TTnNx5assAswanm8UJ4VmwbVEZJEh6ptQbO/LKLjkj3lt8r/oJk2nSMCRe+yhD77rA4tkG6dv2
5Q6xfTSm6fwqb42WW+G+csZy2pdz6UQ7OkXG74EOYoi8/IQWBb9fKR7CifvFa82scb06SOrymUoU
e+68UYCcWok7pScXEZG3SVpZ7SbNKeBgi1r5Nk1YVu7dTnF+dHzJX5gbRNEutOKl5bMnzddwtgnd
1Eq9T+e0r5/DsBkYXodhjT2DUP9J3WGcfTcOwu5UOEXVS2JVV5wHTVlAwab0pTcK+6uSh+4pnQpy
TBTo0L5f5bddjIL+aJblY9uFBoDZsP1OwmY8NOB5dxMOB8ecP8XG2brOAFkVV2AHJysmJuvZ3NS1
1ZC6ZolFSTwcC/bHZ/SEq40Adp0/y1VkHUc2YIPKuMwAGT+IoDDbEpq8lAmhl6C+TrHdH0HGDE+9
1m0hgm4EDKwpSa0owIVqrn3Js6KfakuN6kfE1OZHsMD5YygW97VNe3Xju91cSipOURtLbMQqhxbq
hHQE2uOP42DatOAwCVgSlUl0h8Xo/UB4cykmta4rm1qmuVqqyStkXaylfoTKhy2SWe4WtcRBdwYJ
cH+lG9sCuAHcKUZajLWE3Kz/HQwLuO/ZFFePtWkO59xabOyRLOWjbR8uGjmUkHX+uynv5SoI+U42
ZDm2RYLkbUP30tNwY9mn0HU3Xt2tB5KjMEQKhAXef5X+arraBEPgVI9zryn+FBvOc6laP++/tfe2
zmX1ARVSIjZIwxgmrbXHujJj+Ge00WMRKG3uFWUu8wKhLV+sCJsEYP40c7xpMZPHOm0DpHtFE31N
RadVDOqKUX2YXLdAmaU0BvWAkRo8Ch1vHHBbY5X5NbbYiH5jFyVIv6zkdxZY4y8zVEM/yulPMmzU
scy5/1A3zq4Jok4OKBhzXqmmNMhbtPo4R4841XS/hRoJz16y/LMA13yeY0Bl99e78aWQMpMWUMjU
0gVfbfJpcdvFGswIpYek87qx1366uetuNJhurYLOp0t7hHKeiuhy6zl4lkleSPxYJEp0mMcMay0V
jer7z3IjpqPYA8eS6Ied2LoPrXWdOqRRxyqYh/iLRlqgW6mBwvY8VEedsfR3RgpbMmo3nk2ypsBE
MlIiIq2aj1iuxspER/BRswsH2ySxwK6Iaett7Ix3kZfL7c4czqV9Jfsi7PlVlOiN2Qgapwsf8TOo
DU8bunB5MIK6H3ehZkbh3kzjxPgyWnr4MxjbUHgO0maofy9N/700s+FHiBEUZhv9uDwjJ984u3gM
J8MrEJWaH1wtI1cqaqf62mVz4GLywVzO6wcLBykE1L1ezSUsfZmm3whO9NHOGRfnLyS9xc+E+mrY
6ZExfmHElzxb0AD/lBrVqNejhfQVo1BsuTUGsZPXpUoH5NHFw9bT0mqsnsKoXbp90YXJryUcrHZv
Uu8NpCKTm7+ElRmP+7Lu8T0xCscKd1ZA33A32WGX7ZMyHf4p+3yx9ngk6C+NXjtf5qhunb069/PX
SU3hAk4kNUj+T1qY7wxY3li4BCkeWAK2THeogUEX+5z+u/vc23UWk/y52qcyVOIfo5lrb+o4uNYR
94DkQcWU7Smtwsp9cPFIsb2ui83YG9Q+E4fCLZZuJ9ySp+kNLfuttpjaQyVxzOYxnrF480jpihEH
vD58pdYs/+nnUoEF4ca65mGWgFX6bGQW8aaIl8izyqbvJbZwfrOmLHwxp8544Se1GFxVLkT/okgM
YlTE68c+JUUy5f6JuopG9NSIRTQbLSRZmSBdntua8QFGylPiK4abnOJIVN5Y6AZWAHNwGrItqPQ1
xFMqTsspMCA3XaLxLteLyrpUW5TqfCdZ7EejcpsfYCuG30EN4SgXmX4QTZliWRAoSurxBcK/aVzn
G22t6xPNaEQCFKQch0Be6/JXLNHiLEkVJo8IFffHZKiXJwq3LYbxdXpBMxDRTIlcRvZ23S2Ozajl
4NW671ZueGgDrIu6wBjJ6W3ro58RiI6BZBDXJJzSazmfJAxRoWuF30ah8Tu3Z/WlMzlh8I1z3Nmt
8fv9bfOOcliFKjYLmmQUkQAh1uPopMTmQkGp2hdkog/0+GnJQKk9qxW71czd8qi3Wn2qMed4UWJr
/uyaRbDPsVB51QKDSinNy69JX25iPOWGvfxhcsoLWJlMC+zaOlMN6BpISmPyOCVC+74EgaVxHZGC
e5kwRLbrRyQHD/GSYJWZWL1xsO2BOnvSlP5t4x3JO2/1U+gwAGwjPeJ82atdljNHWOy6CB9FFls8
cRTM35mJO/+a3ZT/znND/wFevHjGrNAY4IqNuCXZKlYcnq324h8qTMKAC3PhIRjs5XeWIPy3hwsy
9/sh7/G+KVStc1AHWwb79/3ffn1AAGmo9DUl5gll49VNhFPhQgduCfy0SNhFqlXv4b+IjQvvxiq8
HkPy/eEMXRVLSOvn6IwUge8EObJ/efBbDa0P2vnStQaTyVgPSANpl7s+hQ7o/RjbFcd3Iuz/KhG8
9i0sziV2f2RFuTGnvLKopOcsefgsQ/uZkcMqL075OSqSFMF5zsuMejxokl3Z5PlrEvbJv2jZZh5D
zuBQ0rA4d5Dp921vqq+6O5ehl+F7kx4/+CUZMhLlyIMh0vOKVwEXDnYwuXNvnqNsghBpEHWbsQg2
4s/Vl+R5GZuSAEreBPIulwG1V6LAcntA6zl8uEMzoLcdD8qWSPCtVcCKS8VTqbaxbqSNdRUuHW/T
F4Ezo0kXhLtg1PqN4dRVkknskBBeeoOYZlzJKleiC9XeqUKepdNPY+bo0lIm5A7O630cztkhLox2
Y3L0vg0vgoVclWJHNuWI4erqDU4RvVBTb0I/BpWud9O3aHJ3xli9weX1OxcZoGp8KpPxlE3V/wa0
++0wxVKmfYn65aUxjd0i0nPXm0eE6s5NG46HMsWCsbI3ygm5gVe/kwALaIefyE9dU2TcHG8WsxkS
Hz23OKLhNZi/qsnK/pmQTjgKCAO/OjIjDKtw9dx4SVcXqnxHNuBtNMIZv66xBiAA5GHn4NClcI/V
EqcHQ6G13ZR68On+sbmRF3GS4XQxT9LpeKwCYGvCgVr6IPSHCOFTG1MtWBhJDqDXiL/HBtaCG+/1
1q5DdAzhCeppKoDVZREEOoO8gDlZj7giECPD9dRZPcLXTj28Vfy8Dj7qavAOpfjPkqstZ5UIJY+o
A/txnP9sck0/zCmkntQJt9KT64OLqCsyppQ31KDA8C/Dw+z2bIxi4m0u2nLOguDX0Fb9BnPnGjcs
ddBJhMgzuFW4cS9X6etmVB2zTv1kJMZ6tREx5Rkjpya8av2fQHOz8cA0OLI8vYuT0YPyaFDkK1mr
e7EWIEpMKmw9qxmAp/39/XRj62IMICHhBBVSgdW77jRVGlFzbCgmwgMYFPeZko65Wmdlf+4vdeNl
U4TLS1swbODv5WuYDXhTmVgSvyhytNig2x+6OtnqCN5cxYIoBOaC9G/d6GQcKTjxduKbbTrvjXEq
XkOr0z5Kb0OiEs0aOkwGTTPq78tnGStLC3KzSHwqMnyC7XZgoD6aG3nIjcPOjBu+KzckyYi6KoKI
833UKFbqR4ZVPweRaj2pU6g8TDpWvl6kGuPGFXNrQVkROPArWHfN9GXYCtNXTXMfoBtq0INqEqlR
wgR53oNZTobjh7cEkyfG4qQkcJjX854WnVc3LvXIL9n3u3hBLG9OUuPjrxG4iiSk0ICU46XLj1WV
bZ3Psbw4Ry0+Kq1+Tg09OgRl/WlImBvff6Z35ObqJjIldgUKhEVYWRNUokEZLIE4th9VehY9hM1Y
v+L5F3wPo2Xwl16KI4Bx0n6bjZL1HgPX8X+4ziOk4RZhiYismxX6UfYa8sdimRFawfa11R5Yqf0k
neTQAmgtNd4xaK+xsB/qehekVc/M1JR0vRIDH7D1czedenVSs0fIZaq5Y2Y9WXuoTfVeYHtpHdpZ
s3svSoL814Ao72dTz7J54/a43lCyawQaBPw7etbr08jIOu4SO9D8Me3tnWK34E8LsKDUhCioo82+
saGuqXRUfwwtyaqlbjccg8tvvcRRh2umu/hxqVTGrhus/FdcB3W5q0IxTp5uj5XptUo5aPtYGJWB
mXCqi2Pf9W4I9Day5ZRRr9/0KhHBMVVxWLX1hIl3GtGDur9VrmMVP1YWMwBZaChbq+ZknPYVxSk/
tsFT66l3kue2CKaP9hTkG+EGpwMqYXbrkknXuw49GGXxU9rRe0vg7K719rRxxq7vEQnylUw2WjYE
rFWoCvQSxZra1P006Y09DqfVA1q+w6uE4nzUK0rSKQiGJMI0F8i6VzlQrJVIi8y94Y84EnmxaeV7
Hb2gjSe6cW1Dnic1QMIBKBiB43IrOcAhBuaWrU+6vcuVPj0lTbQf0sKHVeNVaXSU09S+NZ/pBj0t
YXuO5eFa3HwLLH5jn9CXolxENViCWlcvt1I04L+xWwOzIcFGRR3RkFx81ByG1wq1UsYsyjI5erp8
XnL2VJt7vUEow3J+NGRCuylMPkxTYRVCAeEYqAOINP1yFZTZZ6tJrcaHveweQ6XpDpBZw49veqar
6MCSllvoi63CANiKqBFKUPuWE9nHwtGKc1nTk7h/fm90DdF9ZdYEJBdYHWf48mFcPerMXCkavwvN
4Iz9QfmMPbWF032WvSh5G5+0qbcSD5Wd8LhQDj8r4xQ83P8VN46eTc8Q+ABJAknmanfYQzPXGFXU
PtYQ5s7So/ysWFbwpOlDsjHIu4aMcNrkcUCgmASdNO7ygWuhlzpvtPZDc0Y9q8j3oFmMnQiSF2xY
FajiCRhNRWMQURsZtOmpQl9t7L7df+TrA0GtJ/F/sjlj86Uvfwa5cp2Xs2jAiYjwlDV9vVfgTm9E
gOvL6120TQJxmPJxJi5XsWt8sW2Li9xsQoW2v+UcRaSrSPPo0XO4tPHG5XXrqRguU8AiMMn4dxVw
RDwqajiMQEqiON4XyJ3sp8Gw9x9+d4RnNOOlNg20j9WeZTBO10lRcr/Ps2DnLBVKZx1oqfurXG9K
iFsQtjnoUvBu3b/XBsXOtUwvfLNHFCBeYv2QWJh7RnitbtRX10uBauCSo/YmQhK5Lj9TnDk90kUq
EWWahAIMLDZ3TjcGB/oAm4qF120GYqQ0vpAEOKqM1WKLcAbTAF/tq3EwvIEX0bAew+rBKmv2ydCJ
r1VQgwN0G8d6u/9Kr7cHg0zZ2pAyhvLVXj5nUNhITEV1z/YYBIbaZf4pLyzzdH+VW29T6gmB9OYm
4DK/XGUkg4rLzOp9t3O752oylr3hzLBrbKPeqm/eeeeXqbLJiMcgWWPqDJt7FU5oOmWGOeQDYNVK
32e4xjz2KXgI9ItV+1kaBJzpIjuIbQ195KHTh3QbnADlW4hQ1J8infCrNlMCbEcrszgaCL9vxIAb
r+MdX4xlGqGGk3n5OuZJClemw+A33QTAxEjz02CBfsc6Kvt8/83f+L6Q6OjwgXknGVx3WoyyLyd9
UnsfscriUC1O5dkAhA/3V7kOau9jcGwBBAGUhtTlA/W4lS16SOhETPVTgMFzUrSBtzTimOUout1f
7NYj0d5mpsV1wfW4WsyonN5B26vxcUszXjslcE5VlG/F6ZurYBcBl0MmF2sVmKyO0bDUtcZ3lnn+
vFgl/oNG321E51s7gYSCSgapSRozqw56bCxLB7aJVWp32qX29AM1xWTf2POX+y/teiGLWCZo8UK/
IZ9eLQT/ERN0ZN58cOrZOZmX4YS4s3rEqX2LJHW9GdjSpLbIWMOiR/v1cjMozCElLrzxwyksjug4
Tp4lUgBz2pId3D7aQqHderT/rrdK/lDMa1CO5x1iI9t8NxC+8Po6Cb4OlpVvTDyETHsuYwsWEQiJ
SQdhE4DEKi1KaJHM+pS08KVKtfmVggB4sURWu2eU/twChDUu5CCRW1KUNMqW/xUwkQ3EDJcgPaUU
1REu6QlG4L2hqAt9kCDqmKhrafJklyhaH9j4wtkJNbeNY9QZ8/eQnoq0L+/dTxq6SmDYc3P+qddF
5GcwPTNvsazxryAuVG73vip+4OysT9IVLNI+fPC4fh2qdmlHRFwVlx+2jtpsYa6X+3x251Rk0biP
CFv7+zv1ujcMDphWB302pitXhKB61MOsiKrCz7VZfJlpu71JC+/QCwZLPfWOmv2uQHd/v7/qjU0L
1RjDR1iLtMLXmm24LbRiiZXCZ7SMrfqAAOQCRHsgN/XacovhdyPlBYHADImWGAJnXAKXrzLM9Mqt
S6ugsg2zJ6pFnIlB3byZrpKd+gxaXNyg+qkkUOW6Lur9FJ92euNlVmx81JsPTkGD0LVNxbEmanI7
FB3FfMFYslZDLzVi8ZkatTj0WVTa4HUVdSO1kinF6gwJGVUZoEmI4Dp+KwNWGmYgUropvNw4Lf5C
Te1TU5gAgvu/WmQ+PN01jqNYPt6zk4gt0kc5qZYNjMu3HqhdrJtLlPmWOUSnYsGWLlW0Yt+jzHdA
BDbcyFev8zrKXjIL8h4JHVg7r1CaMdnAPwFtD61Idg3TDuQHZ+tXQB+53GlFGqEwjDHR50mbs40d
fX2BsTgXJFUcZQbB+PJhpykJYD2KzBfIsvwIQbo/aXn2YbE08kaTLgI1N0U+4kaXqxSKvURGk+S+
MujxvmnK6rkxxnmjhXzrWYg7BkYacIOuwCWVU2bOCKfHbwGsH7pAE09xZNQPH48BEAQgxJILgx5c
vbHQGpxpaBM641iBnVRjys9aE2nHhD7zg9ul7kaku3FxsTEkcJq+k47QweW760S7RPisAUd6F5ex
hqzychus1xyE1tePPxtkDGaJUqyJ1S7XGsuAywzKj1/XCo6LFSiRY5gHxUR0M+czgm0Itd5f8sZH
kzRECjaakCQTq9fp0r3oFsi4PuhZd++I1t1HaOB+fBUSTroyTEjlVlw1mGLgaXUCHt9PY732IN+N
b4OIzI3Wz41L6T1BA8YlFUTXCKDQXtQxacg5VdHmr5HQlHOvdvPzgj/Ui16r8ZOK1Mf5/gu8sT/Y
HBKvZrDDqEMvvxkWxFyDQ1n7wCyGB3J3cw/nrdkXgfHxcpdMWmBJDcCZT7YWAmzt2NQ71Sz9QajB
rjWK31jxCQhuUfnxTS9LBDp19LjoDa52RaJPGcLtYeUjQJ4fBnQCThm8slOedFvMp1sfje2nkq8x
T8Pi4PL9TUUUze5kQIuMunEfd/bwaqNMBekmLdPQW7RqOOZ9tNVYvbUsHFKsonifXDWrZTU31KHO
daUvz/xeabJwF9vNWzcmDNlcdT6qWvlhRjgqb9w0PCkro2a6eqvlhJCzms6lX+rppwwF113Uz87G
p7uRKnCZAeyn1yrtHFYxxJw7RPJS3qcyNvm5iWemQI6iPmHzlf1J4y7amIfe6IQy15aWRnSnkWdd
m8HB5KaMLpvKt8Yimz0Ct/ZJxIP6CrknzPZKNSvxQ9qMUEIJaPp5cOKp9PAi3wIP3Ahl72gqSMjg
QK6wOPDBzCkercrva6E9ofZuPyEz/2EqvFRDlq6LUixBUhou96teJrMyYMnBeW/dh1r0xYPVdOXh
flS5tT3/u4p81v+wM+ayErFb6ZVvz6E1e4CI24OlJvRAisw4RzNk5hHC81Y9fSuYkXNB8ofbKwPa
5bIDo/9AB0fph7K0QOQJ7HQxMOKujCnamoHd2qk2TWXpD0NfbZ2VqMj2qrHK1CFOoNxPAi52Go2V
F9WYftYk9htJ9I39wXFgHgZShwi6rowauII4TJajX0yuwbPN9d5R4q0h8I2noldHlcJbRM9arO4D
XTR2Ew3V4JMoNQ9JBKjTqvtgn6hKviuXTTDhjU8mfQMp42nKA0OTO+k/O8XsAGMnVTMw4iZRH3AM
eGiNOD86nWUe72/KqxcoLzpcA7mFkAmhpL1cynGGpBO5YpwzdP4yTrowj5EKlfqj2cJqndXmz8BY
t3PjsM/rOn20cmABQdIFG0fsKu9nFclVo0oGOXaljFmIAhtVksizahe5+VSllvqps6YWp2utaJ8G
oxPghsOm+TabbbKxF28tLlWSpbwP4gDr9id8jXxYhtQ4O6Fa/DT7CSPGurEybd8ng+s+DImuPUzD
5PYPeZP31ZePf0l2DFpXUkmByuDyS6oIRg+oJ4lz1EdoXKqz4pki/P98R2hS5CzUHXSVV1uzdmCs
E0bFmXov2hlxah5QKBUbu+UqVHLOYAFKhBq8YaAr62cxA9ut7OBsVmp0msPEfhXOBM87b97taqLd
kCX95/sv8OrUyUVlUx6DKxiIa8yhHuoioBEcnF0zmr4oJWcbscboDEF5qy1/DWwnHJOo0GQBO07u
vHrAthFZI6bCPg9WJf7GSXA4gdRJv2mFqTwrYZi/BE0aPaNyX56yqlFOSWRZp8zNq2Pqqv/H2Xnt
yI1ra/iJBCiHW0lVHaqDu519QziMlTOp9PTnk8+NK6AL3hhgBtiePSxJ5OIKf9A+jaORqZspc4cr
J+g8HvDD2EH8PtpVyEgdv3mhlswbydjuWkzm92Wat+/Wxb0mdHnhVYOn2Qb+G5iXBunxKpNpD8of
M+8upSP0NV0N+aBo//+3Fsq8ksv8Cc5HXY8/Nx/qXuhXbxyCkx1rjZ6/ytZkrRT/cLfMCXMS4IiM
phZX3XDSalOGOgiTb02i988O5uZzhFyWcCKa6abHv5Enj/i9dGOMQ3X6iWWqZ6ZYLRzoJch+4iky
dBH/TXTlVq1Hgy2ozRl3vo6O4QBryCrykK1ri6jmtnBgAZriM10eqFVpVak+xACEPlAOqSCUwDmu
NYbP8znewYbWgw1DXg7s4OR9OwE7pbDcu1VTaDp79EY+Krm0eagcS+79oKhuudXsRyOd5h+rYXYr
GqNmEr99wi5tLgoCsLUbEJ9M6/hn5JaC5FZhEJZiArRpaeQw3Kb0yirnUA+edpu7IgtlotN0en3O
ZaamBL723WpwPuhGWSpsqq7HVyWr92k5zB8ErHPgRG3wjEB0seBb32PwvppmaFLo3YPySX/9+7Nv
CkgIA2/B87TxWJa5bkwlzq5mBmLdbHpz10//3pLn0X1CF7UkuvIAp47f8FiWaRY4Cw6dAGEja+3Q
0et8GeUquJY0X9xUXHVoxTDxY3h30tRbnBWOTY0baF+O3hBWDQzJZVqceznqeHkNiRMZ41LDzvGD
UBU+Ggme8obbt9/rhVCyCeWTc0KIoNV38is0EJVtJ2rmAF5nf8E/YHz1lgCpA9Bg2ee31zrLAzey
z6bszIpYFJyutZQCVzBGPSRLvUTfzDd2yCPbRZhKy4nstRz/WSuOFTejFhhQ6LcBsTn+npY5JUOA
KCQgJWRvEqdTt7IQX/Ap+meFQlaC8ApkCBFLsCcnKyEgkfh4mGl30yzx20YKQoOjPloaDkOr8T98
tK3zDXCBMp0zevxYZEPespamdoeam/UsRT3tamu0Xwq0Wq5caJf2x3bDcLEDece7/Hgpu3JTrbOD
5H7G7PHgaXZ2M1HE7gTG3FcCz4WlSP6Ir3QfuNpPW31ym3hXVZnc55u8y6wh0WSiChr3jequJEiX
lqLoxs8AxCEdqu3P/6oQrGmCixys6b2+GO3t4q/2g5+uwaMPgPRKWru9oJP7k/belhLBTSaqnmyM
zHdaM3eT7F6NeDf7ferdoDLSmWGra9N7qTfNd+Cg6RiJWY0f0zS41mI5z6tpC8P2cf5MbAhrx8+q
NsuEVbjZ/bJKsfc2Am9qIxCGCFe8aCxHhhGR0Li7fz7t3tZMQo8cGRvANcfrOjVpvNIacdeWQ/49
T3r7QcuN8qksV/+dhWLBlUzlwjf1AKEz58MUgVnt6XMao9KEVNodFLhvZtZl2JLKlBw0127efrLt
uj/9pFQIG62SU4gG0fGTUQUlsNTgthuDvwaxbcmgu12DoEIFp7TMD03Qr7D/uBm/vr3wn0TjbGXA
ddv73AZ+J4lI2ktPTOSu97NbmPEEYnq3GgoJwGYUcZmbP0slXojfyEMtzygw7Dxf2yEZCS7HSOv9
6mQ1fpvJuE9M9JeDOsiufIRLu53mqLFxs9hqfy69vw4W5WNjW5NFwA16475MUvt7PVnlZ1eN+k0y
Bl3oo3hzgKklXtoMEZ+3X9CFGwbIE+Mp8CnbIOQkMa44BpbeseeGQW8jTkX5itve8IByTfG5car0
0z+v5zH/4HzT6GPTnUTHyscwi2JP3FU6/k41MuA7mP7Fc+5P9ZVNt8X0k0//91KnwMYBP9gC7Qhx
N5UYHfntgnwYen7/HoNZhTKcyoqe+imuI2hmAnDOKp4hk5e50v141bTm3TLjefv2uztHp9OTxX8D
EhDfjATkZDPXNO9radbiLl+19s6cRfMfFDpsVWXXSfBPObrgS77e0OJvKDD67rap/PUGK3qJnany
0rusMM2DaAs7zEEff/KSPnh5+0deCJ7AJhCDpIu03X8nG0pP3anXtVnc8XP2dgOiYWqaF2+e7nVc
jZj3iudGpleGNpciGbw9+DrkLqDBTnaV4l0lHVq6d0uKA6myavc1Axbx4OW9/b8sRb8FlDMFBZ/j
OJQNtMkCqCzaHTPXj65TQLQCyreXprh2DV3KdwlZG8oKhU96/idJyzrpo8SMTBCfzXWXTdX6aNRA
EmuvghxoJ/JZ9xt5K9Ju3vtTvtwOE3y+tz/npUO0yaxsJCLsRU65qXOQtG2H7tdd56Fmx7UsYsj3
14ycL0QhKF2QojaOG+iMk5tIb0rol4Uf3JXeAvCFaXd7OzDk3DUW5yhGALS58hkvPRfS4mAhtpSQ
6+/4Myox5mDJOziXAKBj/AlxgUq1a5zbS8+FFOxWCKPFAUPpeBVoO/WyAvG+mwQMaKbOxYPujcXd
XHXZ+9wdtX9Pc7nGYZbhF83LPJV0QcVyzluAYXfoGE5fkoIuT0OR+TIhFHQlul46cnCV6Tqgm2Xw
Ho8fLeua3tdcT7vr7KV5cNui/uJhJRLjHHFtqUvfitsCgiE3ByXmye4YUCtF+7NIYO1n7r1Ks+He
KetraKSLq3ANk91C86KaPX4gPIdaq0YA4n7CuCdqlJV+h01TfHj7PG0h+uRSglvIEjqZO7JFJ8mt
XqPGh0GEe2fX3vowaEGw83qVoqjf2NOLLBFxIx+orh2ws69Ftcr9BIl0W/uMSCU6mRZ2NaPmko9e
PHeJdZtrrb+r3Wq9sjHO3uNWGLMvOKQwJ4hdx++RMiUXTar1B7+cvUcrQMCma6drVMPz4Lj5HjCu
oDYG5wjk/XgZd0KFuBiT/iBKw8BJFwGeNlpSs8uwjqrKmSlGaz1hlJuPNOBHE/C9PSRxbfva73/8
pPwScreNiUWsPusdS1rzAcbJ/BLXmVRMFjzjXGUU3nO+9Ol8Y+VeABQ/c9EWfHvls9yR8f3GQAaq
55EVnKLJg6YlB1j14QAsHv3HLNdNRB69ydj5i2neDv4g9o5eub/tYtC8/VD59hWY5PnHZngZwKAg
ZpO7nrZ/2kz1oreb+mDUbfAThL79voDJcSWsnQO96a5tTSx6t+g9IINy/LEzLvc26eb6YDWyfxc0
wtr1+tR9BnJjhW6V5gFJzjKSXtDD/764PsVhYOAetShP7l3VQCQotP4BHHgFzar0rryGC7uREoMk
nryWMIVUxvEPtKbSGHQnaQ4pXEhEDDCNjyGFF+/blF/hgD/4OjLGfJrxFXhYzHS6Acj1zwmvR+m4
ISA2cTlu0e02+quUKHwM5P20bQ5ykOuzUyj/XvWZ868IrT+r/HG3+0MIPL3T0FFvFimbQ655XdwP
WvXYp1Yev721z3GT2zLMImmk/PEuOCkZ6agqY0qn5lA4xvLqp3kaLWOm3bfNxFFem/GmHIfk2QkQ
WOpse/pQJWq6Haky/zmebXJHVK1c4bDB3JNAI1vDrJbRKQ407130kRFx/GY4rfz89gNfOEnw/AF1
gEcD5HTOBaPCQNOkPHilpKvvdgHSNFe9SM/vAbKsP3hMsJEMj0+un1z4RetndXkoatxVQ0iXxnM5
Lw6037qcv739SJcWQ/GSD7l5LhIgjvdjWejSWVbEaOrF9D6Ca9UeycaC26ldxysH8NLbIzIwCCGD
hDh9cv4EWO2pnYLmECC4bS2yizQfauDbz3OWzW0CHQwS4Aps3YRTkOfo14XXuFV7GOgO/7QT19jL
uZ5/5+uaxLrNlnx7vT9M1KNkgQXBRdMTIgWng+8dv8Al8T3sYtLyIHAf08DyB8aMhBlZSlQsVlGH
KNUhhmlntffQCjPAvb1csQCqpmlAuCpNBw83JURrEhtNwXBdmAHCbULyO+qnwvm15KMCKiG74EtH
x/2+6yfnduwnmcWG0fVI9SXCK0K7m8U9o5QO0YBhyp+VrxiNlqlN23ZpVut73oywTTD3ErQGS717
MkuGi2g0FAFi0FqVJXGPZmQeFqOT23EiVXPXTZ3sQHpnLWQ/uaolbqZufu8OlpncWNM4fLM2cbgw
BVvWh7qa/AKX5FSf7tQUAG4tUW5tEdnuJxX6o94a4dylGdQfMXUJsbeqf1TTKKqXQXltenfly/Di
Tz4MxESsbdE64NWdik/aPTLuaYZMaMulhSI8tHnPKyrGaleV7C4cIhrlGwN+k/EFM3S8BzSKi3SC
dX7QVe7tghbSgSN1yKL2Nf7guSypR/RhwIJ8Ntn2GTSQ4aE+rQNLOZSl8QD/9XacS3cneqXfo+bt
33famvz0VWq8OoHod2Zj268JGnffWn8woqoZzQEVgjy5RRW2eEbFq4rqvPJC1ciS5HZNHyAvqPsV
5dud7RXWL4QO7Hdvf5sLp5QBPrMofJ15a+4WKv66BV3MbYN6k3BNNMciLTCKeGklsshC2FGbl1/e
Xu7S9wHez6dhqO6xH46X60vNgJKsE+RMdM5mqxzDpvP1vSaaa8T182amByYNJTWoikQgON3Ha1lU
ravT98PBbrn/Qz/xliIeZB28JutqDDu/aWVz5xMHVdgGs3+jB+kyhVSnemx2IDyxPBeFF0lPidcA
DZ6fAwx1Okmr0e+Uk3fqyi1+4VsgDwzTfhMg4To/uQEaUXljK/v+kDf+/JuhnYVGzYhwH5FLXx+T
2ruWN5ynxDaYFE4kDQsmI6fE0ZX9NSxdrR+SuTd2qA/hCDCNy/ifMTP9jivQ0A8l6mF32eJN94Yr
hm7/9obYgvJJbNgoQ1x6fCZGCCfPLOBebjJ2+sGRXmxZg7730+Fdbhe/nbos9iAArkFkcLA+X5Pr
CE4HJEgmQae1K+qLfV27rJmmJd4TnczAUxH0zfUhKVOri1sXQ9qbgp1w49WpYKMmviOQhLYwqas6
SWKzguHm9A7z5IQjmLYADoqT/UJ8rrir6m6ZQ9tNxZPm5nN+o9fu8nnFfqkMxUyPrXNxzKCNgo5C
uOhV/UJIX1+TolKvaKgreFoDUgCWk7XMUTCPYxtMnjZyU/nDB9upFlBn8/bTS3MaX9wxGH+1VrLi
/QGn+b2T0nEMu7WZvpRmmX/zcpGur5Or5QW3jije1+DSvyyTnT7BqfI/dIMpf7iJ3eZRW0z5Y20k
ubbrlQh+rEXrZpE1Jgn64vU8/tcn3jCFFZopr0tRAcNxbfEe7v+A/r+z2j8SqLRcsbqhHfQ8E99T
XdUqHNMFmKohkgrB/nwaq3Au6VWFjL6dj22QtVXc9sn4wUoVWvkgNMpQZSkvB1YCIIg+g/EEXINX
hS5tj7HFangDfkhVQDfXZ5RuRlnfr8+y8tR/1LkegPe+ls+eriVi5zrNpG6KSaTDXtWzr6K+qAY+
WzMEUzjCWJOxlwrjhnsV1ZFq9tCxzHOLSXk3TGuU84Mm9HImvATEME6/tGpkmsU1VvWPTlIV8zOW
A01/IxTy/5HS85LLV9j+GlFb6yZ3ugrqm3QEUgowsUvYVShnVxGcufKbP6E/HlqF4T2VxYSuDNgz
nt+Y3QFl/tXPdrlTGN9IT6qFejx3ZcQtLptIdW3WRobfFsauGv28i2drdKpITnX1MJSW28QCRwaU
eE2p/aaw52GHTGgu5PrGzKJUzPZPmIFVFWrC1MVDuk6aH438Q4X14A4/NiJQGrYqN9UO5FNphiLL
azekJ6c9enOxZHtEw0axzzUj+QFQ3pUbM2vRIz4eSsK6JfiPIwoj8YTzly7DNNAeP+XIc02RIttl
wxojphFZg15+KNpF5HfAYOQr+tHlt8L3il/jOjljSGKlyiv56YUkmE4AuQIyjXA/TueW3QZy0g2l
H3oYblEXpPmDaK5G2AsXHhQMG0U6iOxEuC3m/3W/oqs5BctorweaP82OuneNS9Qu49Yzhiuh9OJS
4GBp8lD9AHM8XqqxrHUZ1ko/+Nxdj1WD2FJQDMttEuB/8O9Re1PKohUMAuBMyg290nQgg18Ppll1
9yUjhFj4+rgTdTn+8AofDtfidN/fXvTC84GdoVXLHMzdgFLHz9c29PdXgtsh1/X2pdaA/Ia0sJrP
ydJfA0qfg5Q8GnK0qbYGAdfEKTPf446Q1aAvBwx+xBDa3BiEOFw3vHBdq36J4ERpz6vhZAhk+2uy
hhlsrN94uRhLOHKpvpeEgN92OdTale98vnFBQm7wIYCJGyH+JIeqZJIMK7kll3bXfHHQz75Hi9Ad
w7df9/Y6j29m+Dzbw7OjNhjkSRdp8b0ySRJfHQYM4CPbZhLdNFUdtnzfuE0J4m+vd+GxWI88GiWp
bT54kgnoBcIYPS25gy64YrrUSnc5/oi7t1ehsX/pudBAoz+GpARpx8k2Ql5xYabaH1rmyEtkmpN2
Tyse/yxDy8tmt3CpM/Gegnx4LMw0uZfenKOK4ApHxU4vsioCJFy2ceDIed47s2EebGce8z3AVO9D
bVfmxwF9Ui/Wy3ZYQyfPBYP7QZpDnIAOxTtnaLyPnt23yJG3GROcuTBmPU70TrRRFtjNTzfpWj0c
J+UXu67R0h9CjHTpBstvP5jeIsxI09tg2XeepxlhK9XcRi4Gn0NUzJo/7yRm2N9UkegpqURlVmGe
ueAY53rEL0EaTv/qlcb0WlPiUmYuyrL2dT8POU9ZWE8VV+2MEw7A7NjUVPndT7LhW2mmQ7FTK0ZJ
4ZjbPn5AdlCUsWRQs0SSLKUOndl3XzvsrIpIVtkkD8mi0eATZeYX4cgvy6B14kn6XARrb77npUN0
0ApX/prTwNRuhjTtfi6VzL4nba+a0O2TnpH+XElyMNF5eghCARFnb6vb0VZJJgzQrKaJUG6pX6YW
hE/ESESVUYE1CoIrqtUOqWEvHzWQMD8mw5lu7XZJkpDbSH2dyZfMfapwBFS11Mp9kDl8grRf0UrT
Jl1XSFkH6AQbqwz0XcqG8m6yaZQo/ySasR7motiKB4k0czyBYfwpSjMbUG5eEZZ0q3K41S2l+hjw
ZvOrdvpsDEtXUoyozC5fuVdVv9PRvfrQZq71nV3VmTEyHZoZwS8u6si1VoplA+1s/l6MATIr2khG
9PaZ2ALG6Uln4MFUHjT3plFwfCKUPRvSCNLp0KfZHKe0Te6opvIuTMakidNSrO8m0Wf4Xf4PTViA
eoBNDRgwfJhTsa3eKycDD6LpMNWdEQJ5TSK9k9eg/xdCGex+cv0tlJ33u0YU84PC9OWhtkT2ADWh
f7G2HkheLWUMzlleuR4vhDI6eIAOuPHByZ/2DfXVn4y0yBREitx5WqdJq8LMF+0/95ZpLYAaAEgB
OoRHO/5uWpGMY2vl6rAuojys1gZbsNF3fnt3/NGsO9ke2/yNadh23wNSPl6m871+GJpUHVCwn60o
gC7xhByg3Yco/Hp9CON4Pvia6r/pTd2Tdc4mCQAnoEpCzSvdr0PpiS/gtWwV2lrXww5YUvuTUZHS
RquDsEy4UpHUka03Xgazfs1/mqJPhzsba8Vvtdnl2Q7XjbWMJ6lRDQ9ioR6pJzWJMMcnIY/FALqb
9pjq1a70JtwjZN4hlq6NyXNiV/7zpBfypypX8dtWXbFnI3ZDCLs4W/bpiAtMmGRZUMa+jl5saKoV
AyCuOBXgIEE7ICKFVBhowEK7RtM9r0U3HAx4hT/cJbKak5eL6dZQpro8pF0wYOWhtAGjmiy/G1LT
3KEoVf2u7d5///Y3PU+lWBWUN/nNBqI6lSnsu7rsxt7iQNiF+JAu3vCAj7zzCJNyvpKtXHzAjYDM
MJWJwOnUDX+jwg3WWR4oM918b1Lav9iI/L2gIR3Q4gyaraq51p279IDw6cAc814B7Z10uPPCmgoh
NHloadPModBb8biaVvlRSxzz5u2XeSmjoGCjBQj/mfrWPj2HSV8yxuW2863WmaPZF3Y40uePlFtp
UZfUSxtqlhrCXE+6PdeH/k4uc/GoyKAjM9eDvejG7rZQmf6NdpZGL6KsnjECmG+9wgx+2KVKHjvs
+V48N60eOBvGfdfa1ZUvdeGd0QPaxDEhIiMmcJKAWe6Y+WqV48HGOeZAXVrcUpLN932TpLdvv7IL
m2JD4W7gYhJs+oHHu17vcYScTDUeTKMdPtGEKMuYcpDugE6/zi2EFle2gbb528teuAdo9yBKi1Qh
IJZTkH8auHLJ5TQelA5u0elpBfhiqA5uo48fi6nxrzzmObmFPRwE/x+ewaGddvQk04fML+3xkDSD
/sPMnZVYpzVuHhnNZD/04P6/Z7YcXst2XaMJV9ZxKfyfW8OBJkeDflSI7Wf9tbCD8aMS2ZDsYEWo
T707tk9Yu+M63YH9/VSlQrW7Wbjd/bQazbPMNO1DLwfxJI1UfkK+svyZuV5vhkavfXIzOgVUvEbV
7JcaPmX09ms+v/6IidvgbNMvpEw5iWm+N6elvRbTodECD/vVOmW+bF4zZDr/mBuaGwDPhhoHV7P9
+V+VdeIqqVuVXxzKatwz228hNkzDp0Q65l3DGOLKQ51vWXSoGDAB6gYyhHjDyXJ12Trg7fODEunM
9TLvc120IGPLMsyF8RHgwDUYyoUilDQC/fmtTwnp6HRwkhS4WjWuVx5axKHLyFXpnG+XLgRCmBxr
sTepib93yVT911EUdqGN+PAX+FRInpv1BIcKu0tN7RiWqH/2foMnBIYe5jeT+M3O5/h9+AWAOxro
Eo/DkZ4GpKyt5XjtxJ6/9eNVTubaRonJkr4QWrnE/RtVaUtODZYUB5N6AaSfGvdToKqbtzfwBQQF
NxWzdJABfHRixfHD4Uydjb2byYNSCOrm5OwvRu+u8ag11Z3PsP3BtdMa5Gg+3VnSM247P1s+68pw
o3HU5c2gK+dQBkXwTrRZeeXXncfp7cdRlwOI+kMJOf5xAc87e14qDwU4JQD3poPGsK52Qdn/s2Q/
H5kvTPK8tQEw+TleytPmal28Vh4aEiN8xuRMm1dd1ZHewv1xhskyjIj/QGC3A3a8TF1b5pDU5Oc2
hWdMN1J8rpl0Pmfj3KARkaONKwK5YypiMlkb8502TPPHfnCLG7Bu3f/wfjH649vT/aFRsL3/vwLL
kGiSWtageE1X7QAnbXyHoWK/n9GnvnLlnkdKJuSAf2Ex4GZCjnS8VN9T/eMlwiEaLBnybw2R18z5
7u3tfB4pYRIAGGVQueV7p1Me08/7Shhc7PS7s1vKfBVa9LPiHlTirhvW4Uo9eW29k0PbIKeUKmqT
w+KU8hNEGxXbi0I+ttUeZ3O5JjJwAfzC1gGUT7+KG4Hx//FbHHERHlovUAfoOEin4JHXhF5qVrft
0KafRD3MtD7S2bsZJrd+ULNXH1Ah7yNdKnWNdnfhcAKpZqK2KSKfK3oOicgMr3HomjH6CROtXB+Q
U0VhUvXXjHDOWcqkUMC3nQCypgNTa9tdf21U2QdjI30hD0LrvA8FdPosGoYei3avly6DrTxb3vsV
huSRppbqk+b54yfkSVCeLCzaStHcEs92CzUPNnw0+6/5cG1h8uRco6CGmBacfwbMp+SuuvJmS620
EN3E8R7McsmdsIMDeF9Z3RgZpdHfYKXUR85orO/f3vMXThb+S9A0sJnD5vpPhP/r3dioXhvciONB
q6gsE1FZN2YnrxU3F1dhhACpk3ktlMPjL+A21VIYgxgPKeoJcdmPzY0zi+LK+b2wp0BDM6bdsJEw
TE6+My58ZS228+SUCG1aSf7VXnovdhj9XElyLjwPK1HCoBsFUe5Urlh4iTHZDNAO04pFVD21Yyxx
rb6yyvml7tO2oPrkb5icnAbYhR+u+zVRj/BHFJptI4Y6gGOUtawRgxR5k63aNY3kS4tCauclUqPR
lznJVyQt+rzNqUM10E/7QS0pUNOmjbN5me6tqXJf+0LTr+Dmz78crB30LsCIEJe4U473ByC7LofK
hGOyNr+XLUJtndl8wRsiu7LQ2SCf4McisOB4OvTzT0Jg0y7LUlamg/VDP34VsrVQj6rQkzHLQfuQ
YTRf7Nuq9J5ypFIe0kHr4rfP29mTQu7dGglAEAEunE0LOo0GKgTy7jB0hR/2hbXGvTlYUU5CfWX7
nG1SljI3mIQFpog1T55V6FqgNC/pDjKYyiiZPSNaJ5za//mBwCMgyoOAFITiP1ZdfwWQiYHlFGh1
dvB06e6hlr16uKvvZJp8eHuhc5wKo0G+Gd2DbRqJ6OXxJhkrPIGEnScHswA1hL1q6rW4Wc3IHjTz
0tQRvqIl7fN1KZL9YvnLc7B0yye0u7LnzBrHEnv2BuM4u6u8CrcNlfxymnHZKJiNZ8NlRyDj9u3f
fHaYtm3NxBJgDWcY+tLxTy6weszsxNfuFxAJ39GgGjRcTN3skNpyesbRLnOjVu/Gf7X+IqSDUd5o
LyzNzPZ4WTeYkCVpkuxQWk6NSlKvojarux1+3eU1XNRZV2dDxEAmoq1D7N2AXseLzSKZ08leLfKW
vPyeQbV4WeuZitxMHLzcg9Io89tlXZJ7Aa9ojMDXrtWXYVy7V2PoTe3FQlPHfqeyJLsrMq1qQ91c
3Dp27MqZUMDROotWaaAFUY7ep0RWVfdkKAp9+A/lS/E8OTloAL2CmBfm2rIAUawQFAMqMOQO8x8v
wdi3qHI9XtuxdR9k0BgbbqGnEvOE3Rb30kmKl6T3vDoqxkbgteLmVr8fUNVFwb9Zx3hOps45BMuw
fArIpo1Y61zxexjN5RXDbex3DUmZM8gFf7VAGDOSR5gHfqvbUdPv0gr5Ew5EbveRlyVOGY6GylSU
mm7pRJjCN7eT0AXWOUkXc26sH5WdV5uuR9E/CLNMzCgpq1ZEUIKcGelFzLH2IwwmHGvWDAxHNY/+
PU6dyQ9GMYGzT9ypzShp4XdF5bA44rZYNbAaGa2ip9rLGLaRb3RD3Dmr++yIbpW3gb3KNXJsEAU7
N1P5Z78p2uEWHLar7xejbHGDHJSsX22Vt8MOEFzySdMV6MQePwIeqdCVHusWszDeeT9kQFdS54cI
JsEBgwCMakJp50boD03TcTmb6c8SJgGuQ/imoOelrdh6ikpOX8uqGrA0CQbceJbZ0T5bVeHvzXUw
vnRIi0z7BUvgZ73XKm1fZlX5Hpu0Yb9kjr8vlkpP4wkh2ne8afubkQ3mfac6784MpmA3KqN/Caap
/kiVbO+DIa9eajkDqve8j8va1vw8VGM+La45DhHCe2wdaDUouy/2f4gdEWj0VX71kB371npAkHvM
+4o9ruk0IxuzVl9r003XveZPeKe3aZZ+rlKZ/6RxPgehmRPg4rr1ekjKqqVPgYo2IKHUt+ZoMfvU
xr+0AqHdIVPRxGY9+BUGhpY7hMVk9v91W4sKPq383XLAqRXWovm6+mn6mRFsw/+5gGy0sxohslDD
1P7dEPQjFm5r95WZqvndxjHvKy8sKRjNr857K8/8eleYzQQetqysKgajk7tR2hn2YVzzJIgyYZo3
xpIYDTIn/VzzsaZFhPYQMNZGlV/mLy0NFlLowtZl2PrwtbphaW9dr9XLXYU0/fcqaLfP3jTFDIOh
V37o5lrHt26A4Eel79fLnYAlB+ZH6f13ze3Kz/0ayCam4KNCWTQanjcWFMV3pczKPuwWEDRR14uB
ke6aV3OUG/P2vmep8rsaRJ4Z+bWf/MyKzJC7FQPjJCLfGT8aBJMKg1YxPiWaXX91VNfXe3hRyfss
W2s/SkArBk8t6OCnIOmWg1lZxhSm4JVMzBuD2Q3rAEv10HfyZd45+N4fKCWRyxhEUjxOZEYrbOCJ
ufhoN2B6OnssPqUz+pR49WSyuKeKHbKc5N5BWsFZLHvXcghVJI1S3RXm4OYwqGbztfdRII9kacqf
+AE6CkWzFAmfpCcn2g88UnATaLKbd9RMpYyN1kvfcxCVfrsyqn4a3KwiJiYIGoTYgat39iKWKa54
qCAchmWwo24Rfjjn6TTuW6qjNHS63O92c+7gXdJCOgmbYmrnnSettQvlNOeIOQs/MUMfoLa7W4iO
yGnLwbeRBkqNEehT3nIMFNE39IMeICBk5eTD1OaFGeYKeEy0zgTYSF8rv9kllQXqOM0RU6vSwrCj
QHOdH4md++87bgHxOI75+HNiC73Yq7YiguwwA42ElfdPRbtgnmP32fyk917DN5WW+75oR9nFCIAU
9KtdrVxuzB7UbOwtnlCPbYnozKPMF0DlmjC4eQHBt09BbdRfJqPFMj3P2var1Exg6PQBkA7oQc4N
ocQLAnYN5GgIFGLAZV0YSxVZVd5K5vm9d7ALS6Q7SXyOE3NN0kiZAZh4D7+1L6NvgODVZodeWLtN
0NwKbvdNVWb6q0tYPVjYkdWxpFv6BL7ertC5p9dy3yymXhBv7O6LK9bmLuO0M2DHp6EMtbRZsJco
UdmKAI1x3pWZiGfbxwgm1KWn3+gLaUeUTovBQRsm66WpGz5LWrapjDFOLd0QrJ187drCUnvybHPA
0L53/uP6bt/Rw13tW4PY04e8mukXcKO83ytBq/TZVkFrh26QyyQOSsF57n1vbeJeH4bfDN9d/lCb
/XbzWwUSkKm1nLhuAcY++MpjWu44eN7HgPEb/ybPPdxPvWXWfnti4X82c/7aIxVqdHG94vfO2LTM
0ndpjn7mfhL4B90stbHmm5mJ+g85PD3fdyponAjdQ+ncwh3jOkrGTvd2ON7V/a4nt//WO3rxmil7
+m1owEr2K8iMJbIyDUSCJ2HWd8ncfldm2fyEeJFjd13Dt4cCbxb7/6PuyprjxNXoX0n5nQz7cmuS
qgu92Y7XOOsL1bbbgBBISGIRv/4e3Emmu+2J77xMlctPru4GBELL+c5S2ZjucO8yx59bXq7ruV0x
UsyIxbHnixrXcGIT7ltgvvJhuHDNrNBz4BCptXKQ84sdKG3EEgENGkMkahVN3MG6wo054/DUtsby
wvCdFpUdpwru5EiirwReW99ZPzb+zEIZql4oyBJukLYF0lTFYSORm00PKSTM3+cR0gsW3OkAZ5RG
BrYoJRoxqO1YpUaCgABHzVC6rS4hzyR2Mhbg2dqy0W6CGEdHJj0Yg3nicweGWtQTjgfzIx58deza
PQdHh5ArAX5MOWuwCoSzp2uMw6zymhSEAJ9wsHOh+z+HJARTG6KeMBRybjXgeuQo5SZj2kCqXzQY
170+7GooPZro0oSB6FelIuOTR6XXxNyQ1gBWkGuT2LB8/tDCDemLKUPqgBLr9x8Kz8LNHaQyzpvW
hM06jbSxtkrbvLCcyupnztDqNIHTzHjqi7H8aGsbFheydcCHjRQf7RlKktlD2QnrZmzN8tYwizCa
OwKxfbEKBXvwAak6McOGkMYiKE0dg96LFKKcds6mAEmHYjQrdBHXadtkCVJf+Sk4prqaIz8kdGa1
h51J0rcOOrjDrGmRRzEUz2RVpANk9RQIWqft8mvdWeyjoUWbJQGdvCozZhm3VUZBxqFd6q9kGsjb
ivjBN41JBv1ftqiTuoAAmqQVnpXijdCCx/Cs8iFQBPIFRBRY+ybvBKtWPUpoDxCRUHTeVHX2ShQR
kiI8HSkQEUBx/WhUvZ4jAQHHGM2i5klQZWACRH3NoG+tHPiwW5y5WOxQUVxEkBygfNZnJThfZOjG
E8hfYF8CiLT60OWO9TU0tA035LHzjk3dqCABmmnc1CZYd7FUPb2r0h7pysyMKrYU2Alde0qaTsJp
jUkwVQFoQj1B7tOKNrK9clu7dZJWlvlXT7FexQhb4CIuYR94gkopuavbMQ9mBaw9vpE87E6FR0pg
YyNgvTiAGNW7rLseOQdDyr0yzmDk+j2UTnU1gMhrxMOAQmIi7awxEhlgeU60NpAYhmBAawXzWiMh
nj24MzeUxF76iBO7ZQFcPuYtdBLfSyTJRwmm3/S06phfXjWpizEgl6OSiQmd4PcB+MONzqs2/E79
Qj6wulZFYqUwZQSZFQSbRFM4jcUBemcB86HC+yy6KPhmq4A2qzztsRUFf94b5y4t5bkkoQ7hr4uZ
E1yqUd5CEgGfhkBFOeRaYJddBjo0QPXquMfiHokAN3ZWEAMsYUKuaYsk09jtCO/wrE3rBiC7c9/C
CIQvGjvIvHmQa8jCAYhHL1mYPIFdp40h7F+syWEMdc5DH+vSAERvYn45KfI+X5pppj4DBbXOXCHo
ZV8hriTu3aBBoFCRjVP2yLBKqeLrwCVdEgapdyVQNUXVsPb0C8SjR1RiF3HdXhtU45gwUaM8jMpl
VdeNhd85J4ASsiTrvBaBpgNm+FSVWMt7VuYtRBoiMLx0m2WjQJKn3MoW5aijxByIdYUyRZjInDtz
T1ojVnSqPyFuIZaZCUfR0MSGNx4bMSwa4ANboPOPu+E/2YZdbi9Uvv8T/98BkhJFlquDf99f8E39
UYnNRp2t+Z/TT399df+H78+KO8Eke1CH39r7EY7/4/yztVrv/TNHD1X6qt0Ifb2RLVWPJ8CVTt/8
fz98s3k8yo3mm3dHdwww13S0rGD10Y+Pju/fHcEPZAdhmY7/48PzdYXffSzqbM2Z2Dz5zWYt1bsj
oFxvUeGeOGxws0HvA/LRb7afOG8BoiLLYsopB/wBKKZmQuX40VuooiGAQsoGOGITCnn0RrJ2+xHM
0AGCIhwAPAjITe2jn23fe0p/PbU3dVtdMhjmyHdH7kHBBwgnSpEoU08mBjieeQAHDUXhai0MeAnW
aXmXY2auRIcw+gJ0BwLE8rPt62qtIAwjMYkc6B2GtLNUXAGsjD0pFYLigxRxY2mos2OvF/lcgiGK
sl/QDiKhOsB+temsYAEdwMVgcw+ikMwkYNgS9GrBjaxL0L/rC0HFeMl5SuoYYwSFnLEwPtkoSH0s
gN8XEI6UoY7NaLwwwY+HyTY84WmSpuPSMrHVj4lf+F9o64bAacB+dGIswYyk7IOyjFUFMU8MUyOe
0LIZj5EFbL7A6HsEznbeX9xJ1IxAGQSOClbDEzkUJspAgQDKlsPorfwUQjkhvOI4lMjxQv5cinlM
VwsB+B4zidmdUOh1UjJ8cyvs5ECHXQ/KyFYwyKnPheuc+qmi0HXQDcu8aC4j58oZU2xGWCcwevLx
bASjYRaQotWxi/KFxGYbpLrUHV/Ap6ce8KRdgDghN56iaw97CKq/TA5mz5Z1b9xGoEKBGOicQZ5S
J1Zu3JAaa620bF4C8Z4769TPLTirAlyYYMwdDNfLc0IJGJFLw+kArELTsyjALYqjqnNjWEFYy52X
9seLsfsiHMCij08vmFxeUMuGo8dhYUNUnTMYhseW2rX1JciH5gfba5qZ1Wc5dlejgGrGfily+AB5
f3LSA5ySwRbOF0PIlhH0vjEoQBi+y9SaIy8tWPy+fYeWWttzTSSYCfydvLT3b2htdjwLRcTxGPW4
AIkemxDnRMKPbYyINQOxOptpuDkuxoiel0plSV535C7gspxVuWHHbVWxs3qEFMjHivef1Z0frw5M
SpSBp8of6Fb7VyegUmuzAIuxNvziA6o7VWIcgZCRfoUAnn9WhdieDDvrSY4CbsSh0phnqNNDH8uW
YTrmx+iB2aKn9CUjyed6FAxDoJsOkb38JKVU6FS6opUMvLDUPRYkU9irc72kVdkl3gAu/GiRYTsN
783Cu934oMCybVoAfU8IjS7Q/anH7bw2vl+wUjloWt8Tkgw1DPuZSV7KjvAOalY4Der1oCWAWow/
lOb2T6N6VoKL77NlHhxn7XUojlNhAqyI5oxZp1TweV9d9/XKML60jZ65HFJcTmaR8WAaC0tEC2T+
Jir9BL1AXDNngRS9wboHoji5A4G0UyYFNoOaLMyeIzlwmTr+SjhzmsnTxrx3W3euUfHO5LpKx2OI
QEIaLF33u2rmeXSc0jPuebEHuInW1pKlV04G9+dOf4CwEJK6PqkqLylHjh0EUCzVzz1WLDIF/T9M
RF7o2I/WpPvD55SJBnYwRO2oSRzykUQkI2MsymZJQOxbYFuTY8fqeVc1QUAX4YFOGqcZF8zB4A/Y
3orrsIcVbQiswPMqcWz2tDgvgCItU0ObSwQDgZqdNesGoa1xjQS1BWAV8Md+P1w8e9nIskEiIJR2
WBYcDE3IG+10YQmx1CGE7rELQ27My3fBJ+ehQohrzOcQI37B1l4Cfctif+lfX/lbx8hXtKbcWX4+
WVRuV7/TMmstsJB8/LzYyJ016cvf+LVye3qInRUoTJh3nt72QvbWoMf1Pas3slj/XIM+u6T945mz
6Z3TQBOI9xzf+vmAnl7U/lr7bxv+zIl+3pmd8z2qu39d1DPNOlvTNbDn19Uq8Cp//7Au84ICtS3w
wF7V4/rVPbaT0TPP67/PPCvssOpNrXZuyU6v2e19sFQPsCb597rf/r7umeY82dm9irfKnlSRv3ur
LsX6fiPf3OTr4nX1v4kZ87uGfS426g025a+rVS88rTO9rqu1eFVt+utV/tuhYr89nK7rzXaM+Jfm
nknX97u+lKyrW3b/7009LzX7BxR2Rzdr8f5/AAAA//8=</cx:binary>
              </cx:geoCache>
            </cx:geography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FFC9E-3229-46EF-947B-0C3DF8260C72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2182D-A460-4F3D-8A6D-90D20EC56C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697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6C854-DF4C-17E6-7D61-261A9817A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21EACF-C315-5DAE-8888-AF4EC73670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61095-95F6-9DE5-A0E0-B84656E48D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31BF3-3898-E060-407B-257C3F270F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14C61-168B-4210-8FC5-4063E49EEF5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502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ingapore Infrastructure Construction Market Report, Market Share, Market  Size, Major Companies, Market Future Outlook - Nexdigm">
            <a:extLst>
              <a:ext uri="{FF2B5EF4-FFF2-40B4-BE49-F238E27FC236}">
                <a16:creationId xmlns:a16="http://schemas.microsoft.com/office/drawing/2014/main" id="{E95B8E7B-5127-454B-AFB3-4E32DF8FB6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1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897B65-D0CD-CFE2-E169-B68F32C3BBC4}"/>
              </a:ext>
            </a:extLst>
          </p:cNvPr>
          <p:cNvSpPr/>
          <p:nvPr userDrawn="1"/>
        </p:nvSpPr>
        <p:spPr>
          <a:xfrm>
            <a:off x="0" y="0"/>
            <a:ext cx="12192000" cy="621436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7BD6AD-6A6F-0319-235A-CA5ADD2EE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2BF0E7-A6D7-A1D2-FE0C-0842B3307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340F4-3479-5209-2180-909F9D450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392E1-6277-4A88-8F74-3511000528DB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621BE-3F38-7F4C-E146-667F8246F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FA051-F892-8DCA-7864-817C19F3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AC6D-BB8A-42AF-A257-FC858F40F8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23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76E70-C398-8686-46D4-8276C379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D9796C-26CE-7DDC-E0ED-D24DB5384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AF428-F7A6-EA17-1C0E-59A07D2C4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392E1-6277-4A88-8F74-3511000528DB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F0EDE-1205-C0DA-3BB3-236CE71FB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6187E-164E-1FDB-4807-993A4F0C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AC6D-BB8A-42AF-A257-FC858F40F8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14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6C3887-0F73-E741-4D7B-9632E2D4A9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AACF06-6AF5-E9C6-D5F7-8AEFAFC14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4557C-9FEB-9BC0-4021-87AE0F7E6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392E1-6277-4A88-8F74-3511000528DB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B0E00-A30C-BEA4-67E7-68D1100BC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C3687-B7B4-CD37-D530-96E19609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AC6D-BB8A-42AF-A257-FC858F40F8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36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4E416E-D90F-FBAA-4FAF-34D0152D0F1C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041C6-E6F0-A2DB-96E7-1491C4549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92626-8835-42F7-4951-B6F1443EA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1EC89-2D29-EBFD-748B-02F73D66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392E1-6277-4A88-8F74-3511000528DB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EBFB6-44F6-6D0F-062F-371EEAD85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Protik Mazumdar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5FD43-D624-FEB5-C7C9-8B9438D88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AC6D-BB8A-42AF-A257-FC858F40F8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77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42865-5461-9A8E-4F98-C9D17580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9D9A2-E5A6-2F27-FA0D-CFDBB086C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E4ABE-C25F-175C-2F93-B0F805C9B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392E1-6277-4A88-8F74-3511000528DB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858E2-303D-2493-CABF-DCAD62CD1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26FC8-7F16-3094-F51B-F65BB404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AC6D-BB8A-42AF-A257-FC858F40F8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23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561C4-E293-1536-107F-97570DBD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D1BD2-A3D1-E790-AE79-A3ECCD2AD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218FAD-3F7B-280F-9890-3C4FDFD6D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9A446-D016-EB62-1515-66CFA7697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392E1-6277-4A88-8F74-3511000528DB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036220-62AF-CF6E-8EB0-D01ACE590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F3724-5B61-69FD-6F98-1EE8458D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AC6D-BB8A-42AF-A257-FC858F40F8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462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79593-9EA1-9266-DEB5-DFA59C64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277AC-5D37-77A5-6DAB-FC5596997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0ED75-5466-ACAA-32CC-3C2BBC18B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D754CD-B7D9-60CB-76A4-CD8AC84190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23F3B9-4B35-74CA-BB51-FE07F10C4D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B97D61-5B91-60DC-24E8-2FA85BC52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392E1-6277-4A88-8F74-3511000528DB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DD62AD-2ACC-2525-36D5-3C4AB5143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9FA0CF-9C65-996F-2197-E402F6750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AC6D-BB8A-42AF-A257-FC858F40F8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124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8641-8299-AA41-8414-E99C100E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3CFF5A-64CD-4509-FDCB-3A6D28BF0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392E1-6277-4A88-8F74-3511000528DB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D177D-35B5-1CE5-AE43-635C28B14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F3DED-61BE-6B59-0964-F5C06232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AC6D-BB8A-42AF-A257-FC858F40F8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50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F63E43-5DA6-16FF-3536-6DCF5E7AC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392E1-6277-4A88-8F74-3511000528DB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06F8E-6B1D-95FB-1F3B-2D7FDFD8B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C47BA-D5A0-5153-CFDE-8579B101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AC6D-BB8A-42AF-A257-FC858F40F8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912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2026-DF5A-D773-C61F-69C887220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8F07D-EC1F-B390-FFD1-22AEA23A1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DE2DC-AD77-524D-0549-AA69BB502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0AC04-F23C-DF23-1C59-262C7F3DA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392E1-6277-4A88-8F74-3511000528DB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CEC9C-E7CB-DDE6-7C9C-9438B99F7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63524-4B45-9238-9425-725F7D13D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AC6D-BB8A-42AF-A257-FC858F40F8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00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87DE-DA93-19C9-6B46-5AFA83C5E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FF5AF2-9894-23FB-2B2F-3532566ABA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49FDA-A370-B2CD-5F3B-FE5D46A3D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237B8-6DBF-D2A5-D50E-7EE0B46C9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392E1-6277-4A88-8F74-3511000528DB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7F133B-FE03-4933-1ECB-117945746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1D6FC-6D06-20DA-EEC5-28BAF8A9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AC6D-BB8A-42AF-A257-FC858F40F8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239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EEB559-2737-C3E0-9E5A-26F7B2C3D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6E5B3-6098-E0AD-DEBC-53E42B669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24C78-7151-872A-A434-0355BD260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9392E1-6277-4A88-8F74-3511000528DB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5157E-398C-BDBB-F765-9D5174A8E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E8A30-FE92-BB21-D415-1571AA65E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BAAC6D-BB8A-42AF-A257-FC858F40F84F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1E367D0E-DB6A-B432-A319-84014CC68A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0155" y="6356350"/>
            <a:ext cx="30169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99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6" Type="http://schemas.openxmlformats.org/officeDocument/2006/relationships/chart" Target="../charts/chart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14/relationships/chartEx" Target="../charts/chartEx1.xml"/><Relationship Id="rId15" Type="http://schemas.openxmlformats.org/officeDocument/2006/relationships/chart" Target="../charts/chart1.xml"/><Relationship Id="rId10" Type="http://schemas.openxmlformats.org/officeDocument/2006/relationships/image" Target="../media/image8.png"/><Relationship Id="rId4" Type="http://schemas.openxmlformats.org/officeDocument/2006/relationships/image" Target="../media/image3.emf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8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13.png"/><Relationship Id="rId12" Type="http://schemas.openxmlformats.org/officeDocument/2006/relationships/image" Target="../media/image17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hyperlink" Target="https://www.mas.gov.sg/publications/macroeconomic-review/2025/volume-xxiv-issue-1-apr-2025" TargetMode="External"/><Relationship Id="rId11" Type="http://schemas.openxmlformats.org/officeDocument/2006/relationships/image" Target="../media/image16.png"/><Relationship Id="rId5" Type="http://schemas.openxmlformats.org/officeDocument/2006/relationships/hyperlink" Target="https://www.morganstanley.com/insights/articles/singapore-economic-growth-new-wealth-era#:~:text=The%20Southeast%20Asian%20nation%20is,three%20in%20the%20coming%20years." TargetMode="External"/><Relationship Id="rId10" Type="http://schemas.openxmlformats.org/officeDocument/2006/relationships/image" Target="../media/image15.svg"/><Relationship Id="rId4" Type="http://schemas.openxmlformats.org/officeDocument/2006/relationships/image" Target="../media/image3.emf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hyperlink" Target="https://www.singstat.gov.sg/-/media/files/news/gdp1q2025.ash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chart" Target="../charts/chart6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image" Target="../media/image3.emf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oleObject" Target="../embeddings/oleObject4.bin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notesSlide" Target="../notesSlides/notesSlide1.xml"/><Relationship Id="rId28" Type="http://schemas.openxmlformats.org/officeDocument/2006/relationships/chart" Target="../charts/chart7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slideLayout" Target="../slideLayouts/slideLayout2.xml"/><Relationship Id="rId27" Type="http://schemas.openxmlformats.org/officeDocument/2006/relationships/hyperlink" Target="https://www.imd.org/centers/wcc/world-competitiveness-center/rankings/world-competitiveness-ranking/rankings/wcr-ranking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hyperlink" Target="https://blog.facilitybot.co/blog/what-is-the-outlook-for-facilities-management-in-singapore/" TargetMode="Externa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foxmy.io/blog/singapore-facilities-managem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5CC2D-6A7A-E6A0-5410-511470B4B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1722438"/>
            <a:ext cx="8696325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2"/>
                </a:solidFill>
                <a:latin typeface="Abadi" panose="020B0604020104020204" pitchFamily="34" charset="0"/>
              </a:rPr>
              <a:t>Singapore Construction Market</a:t>
            </a:r>
            <a:endParaRPr lang="en-IN" b="1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7F110-C048-C986-8A3B-E175A4A8267B}"/>
              </a:ext>
            </a:extLst>
          </p:cNvPr>
          <p:cNvSpPr txBox="1"/>
          <p:nvPr/>
        </p:nvSpPr>
        <p:spPr>
          <a:xfrm>
            <a:off x="1400175" y="411003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badi" panose="020B0604020104020204" pitchFamily="34" charset="0"/>
              </a:rPr>
              <a:t>Protik Mazumdar</a:t>
            </a:r>
            <a:endParaRPr lang="en-IN" b="1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378FD988-403E-3CC3-2853-B78E66072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86" y="6372225"/>
            <a:ext cx="30169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375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31ED125-BFA9-0BB3-FCA1-9D7A3F2A408C}"/>
              </a:ext>
            </a:extLst>
          </p:cNvPr>
          <p:cNvSpPr/>
          <p:nvPr/>
        </p:nvSpPr>
        <p:spPr>
          <a:xfrm>
            <a:off x="8267700" y="2047763"/>
            <a:ext cx="3617985" cy="41972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B110B0FB-CE65-A5D5-F4D3-313DCA8713B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110B0FB-CE65-A5D5-F4D3-313DCA8713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0D5BD98-CB50-4155-E016-16B2D4AD6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Autofit/>
          </a:bodyPr>
          <a:lstStyle/>
          <a:p>
            <a:r>
              <a:rPr lang="en-US" sz="2400" dirty="0"/>
              <a:t>Singapore’s projected GDP growth for 2025 stands at 2%, placing it as the second-lowest among Southeast Asian economies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A9EF3-FDC4-99FF-D002-1032D2825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AF31-D305-4871-AC94-CD0485B882E7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8B4972-D14A-AC44-D925-275A1CD5B504}"/>
              </a:ext>
            </a:extLst>
          </p:cNvPr>
          <p:cNvSpPr txBox="1"/>
          <p:nvPr/>
        </p:nvSpPr>
        <p:spPr>
          <a:xfrm>
            <a:off x="689285" y="1755375"/>
            <a:ext cx="613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1" dirty="0">
                <a:solidFill>
                  <a:schemeClr val="bg2">
                    <a:lumMod val="50000"/>
                  </a:schemeClr>
                </a:solidFill>
              </a:rPr>
              <a:t>Growth rate of Gross Domestic Product (GDP) Projection</a:t>
            </a:r>
            <a:r>
              <a:rPr lang="en-IN" sz="1600" b="1" i="1" baseline="30000" dirty="0">
                <a:solidFill>
                  <a:schemeClr val="bg2">
                    <a:lumMod val="50000"/>
                  </a:schemeClr>
                </a:solidFill>
              </a:rPr>
              <a:t> 1</a:t>
            </a:r>
            <a:r>
              <a:rPr lang="en-IN" sz="1600" b="1" i="1" dirty="0">
                <a:solidFill>
                  <a:schemeClr val="bg2">
                    <a:lumMod val="50000"/>
                  </a:schemeClr>
                </a:solidFill>
              </a:rPr>
              <a:t>, 2025, USD Trillion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A9A46E-F155-FD74-9D13-5E335699585F}"/>
              </a:ext>
            </a:extLst>
          </p:cNvPr>
          <p:cNvSpPr txBox="1"/>
          <p:nvPr/>
        </p:nvSpPr>
        <p:spPr>
          <a:xfrm>
            <a:off x="581365" y="6475254"/>
            <a:ext cx="9494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Source: (1) International Monetary Fund, Real GDP Growth, website as accessed in July 2025; (2) McKinsey Southeast Asia (3) Map created by internal team. </a:t>
            </a:r>
          </a:p>
        </p:txBody>
      </p:sp>
      <mc:AlternateContent xmlns:mc="http://schemas.openxmlformats.org/markup-compatibility/2006">
        <mc:Choice xmlns:cx6="http://schemas.microsoft.com/office/drawing/2016/5/12/chartex" Requires="cx6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6AF7B743-62FD-D44B-731C-9B879A31EF0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07159710"/>
                  </p:ext>
                </p:extLst>
              </p:nvPr>
            </p:nvGraphicFramePr>
            <p:xfrm>
              <a:off x="68759" y="2316782"/>
              <a:ext cx="6236297" cy="397761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6AF7B743-62FD-D44B-731C-9B879A31E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759" y="2316782"/>
                <a:ext cx="6236297" cy="397761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6F4E865-D848-E580-216E-31CBEE9FD157}"/>
              </a:ext>
            </a:extLst>
          </p:cNvPr>
          <p:cNvSpPr txBox="1"/>
          <p:nvPr/>
        </p:nvSpPr>
        <p:spPr>
          <a:xfrm>
            <a:off x="8267700" y="1752639"/>
            <a:ext cx="27988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i="1" dirty="0">
                <a:solidFill>
                  <a:schemeClr val="bg2">
                    <a:lumMod val="50000"/>
                  </a:schemeClr>
                </a:solidFill>
              </a:rPr>
              <a:t>GDP growth (%) 2025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82F2A7-3F2F-2E94-A675-40750CBE44F8}"/>
              </a:ext>
            </a:extLst>
          </p:cNvPr>
          <p:cNvGrpSpPr/>
          <p:nvPr/>
        </p:nvGrpSpPr>
        <p:grpSpPr>
          <a:xfrm>
            <a:off x="8683308" y="2097158"/>
            <a:ext cx="2819407" cy="4197240"/>
            <a:chOff x="8473977" y="1942623"/>
            <a:chExt cx="2819407" cy="4270827"/>
          </a:xfrm>
          <a:solidFill>
            <a:schemeClr val="bg2"/>
          </a:solidFill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DB8DA39B-9886-6667-1000-49973E4D12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3977" y="2166098"/>
              <a:ext cx="524040" cy="262020"/>
            </a:xfrm>
            <a:prstGeom prst="rect">
              <a:avLst/>
            </a:prstGeom>
            <a:grpFill/>
          </p:spPr>
        </p:pic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C495DC90-5620-2049-925A-BB873CEE27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3977" y="2622000"/>
              <a:ext cx="538834" cy="362096"/>
            </a:xfrm>
            <a:prstGeom prst="rect">
              <a:avLst/>
            </a:prstGeom>
            <a:grpFill/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70DF4B1-0019-C5C3-D008-B4B954F7FC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6241" y="3153342"/>
              <a:ext cx="536570" cy="270431"/>
            </a:xfrm>
            <a:prstGeom prst="rect">
              <a:avLst/>
            </a:prstGeom>
            <a:grpFill/>
          </p:spPr>
        </p:pic>
        <p:pic>
          <p:nvPicPr>
            <p:cNvPr id="1031" name="Picture 7">
              <a:extLst>
                <a:ext uri="{FF2B5EF4-FFF2-40B4-BE49-F238E27FC236}">
                  <a16:creationId xmlns:a16="http://schemas.microsoft.com/office/drawing/2014/main" id="{7FBAF3C7-E17B-E105-0B42-BF6DFF60A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8771" y="3626205"/>
              <a:ext cx="524040" cy="335386"/>
            </a:xfrm>
            <a:prstGeom prst="rect">
              <a:avLst/>
            </a:prstGeom>
            <a:grpFill/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4EACC1DD-B428-2E75-FA00-291969BBCD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3978" y="4108875"/>
              <a:ext cx="538833" cy="362096"/>
            </a:xfrm>
            <a:prstGeom prst="rect">
              <a:avLst/>
            </a:prstGeom>
            <a:grpFill/>
          </p:spPr>
        </p:pic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C9A81DAD-318C-1C72-3789-AE266BD149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8771" y="4662808"/>
              <a:ext cx="538835" cy="362097"/>
            </a:xfrm>
            <a:prstGeom prst="rect">
              <a:avLst/>
            </a:prstGeom>
            <a:grpFill/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51131952-98AD-3CF2-9DF8-8363A2D3E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1373" y="5234330"/>
              <a:ext cx="538835" cy="362097"/>
            </a:xfrm>
            <a:prstGeom prst="rect">
              <a:avLst/>
            </a:prstGeom>
            <a:grpFill/>
          </p:spPr>
        </p:pic>
        <p:pic>
          <p:nvPicPr>
            <p:cNvPr id="1035" name="Picture 11">
              <a:extLst>
                <a:ext uri="{FF2B5EF4-FFF2-40B4-BE49-F238E27FC236}">
                  <a16:creationId xmlns:a16="http://schemas.microsoft.com/office/drawing/2014/main" id="{4C349D87-5EEC-58AC-044E-BF504EE504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8771" y="5686917"/>
              <a:ext cx="499629" cy="335750"/>
            </a:xfrm>
            <a:prstGeom prst="rect">
              <a:avLst/>
            </a:prstGeom>
            <a:grpFill/>
          </p:spPr>
        </p:pic>
        <p:graphicFrame>
          <p:nvGraphicFramePr>
            <p:cNvPr id="14" name="Chart 13">
              <a:extLst>
                <a:ext uri="{FF2B5EF4-FFF2-40B4-BE49-F238E27FC236}">
                  <a16:creationId xmlns:a16="http://schemas.microsoft.com/office/drawing/2014/main" id="{A257D5C3-E6F8-5E39-4868-AAFB1600959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9193465" y="1942623"/>
            <a:ext cx="2099919" cy="427082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9590036-18FA-A89B-2BD0-2E8934EA2C07}"/>
              </a:ext>
            </a:extLst>
          </p:cNvPr>
          <p:cNvSpPr txBox="1"/>
          <p:nvPr/>
        </p:nvSpPr>
        <p:spPr>
          <a:xfrm>
            <a:off x="5134543" y="5825855"/>
            <a:ext cx="1170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Map of Southeast Asia</a:t>
            </a:r>
            <a:endParaRPr lang="en-IN" sz="800" i="1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91A828C-252F-DAE9-6BD0-6BEBAAE6808E}"/>
              </a:ext>
            </a:extLst>
          </p:cNvPr>
          <p:cNvGraphicFramePr>
            <a:graphicFrameLocks/>
          </p:cNvGraphicFramePr>
          <p:nvPr/>
        </p:nvGraphicFramePr>
        <p:xfrm>
          <a:off x="5134543" y="2047763"/>
          <a:ext cx="2149482" cy="2206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</p:spTree>
    <p:extLst>
      <p:ext uri="{BB962C8B-B14F-4D97-AF65-F5344CB8AC3E}">
        <p14:creationId xmlns:p14="http://schemas.microsoft.com/office/powerpoint/2010/main" val="860963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4B0795CF-A804-BC61-F652-335BA26DEC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B0795CF-A804-BC61-F652-335BA26DE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4DDF77F-C432-02A2-CEC6-859AF2D8E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Autofit/>
          </a:bodyPr>
          <a:lstStyle/>
          <a:p>
            <a:r>
              <a:rPr lang="en-US" sz="2400" dirty="0"/>
              <a:t>Despite global trade tensions and sectoral headwinds, Singapore’s growth is driven by resilient construction and a digitally driven infocomm sector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DE365-BBF9-728A-1FF7-968F7F66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262" y="6356350"/>
            <a:ext cx="10636988" cy="365125"/>
          </a:xfrm>
        </p:spPr>
        <p:txBody>
          <a:bodyPr/>
          <a:lstStyle/>
          <a:p>
            <a:pPr algn="l"/>
            <a:r>
              <a:rPr lang="en-IN" sz="800" i="1" dirty="0"/>
              <a:t>Source: </a:t>
            </a:r>
            <a:r>
              <a:rPr lang="en-IN" sz="800" i="1" u="sng" dirty="0">
                <a:hlinkClick r:id="rId5"/>
              </a:rPr>
              <a:t>Singapore’s Economic Growth Ushers in New Era of Wealth | Morgan Stanley</a:t>
            </a:r>
            <a:r>
              <a:rPr lang="en-IN" sz="800" i="1" u="sng" dirty="0"/>
              <a:t> (2) </a:t>
            </a:r>
            <a:r>
              <a:rPr lang="en-IN" sz="800" i="1" u="sng" dirty="0">
                <a:hlinkClick r:id="rId6"/>
              </a:rPr>
              <a:t>https://www.mas.gov.sg/publications/macroeconomic-review/2025/volume-xxiv-issue-1-apr-2025</a:t>
            </a:r>
            <a:r>
              <a:rPr lang="en-IN" sz="800" i="1" dirty="0"/>
              <a:t> MAS REPORT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F803-E35B-84BE-876B-3F6BD67C3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AF31-D305-4871-AC94-CD0485B882E7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75702F-FFC6-7ACF-2DCB-99FF93087D8B}"/>
              </a:ext>
            </a:extLst>
          </p:cNvPr>
          <p:cNvSpPr/>
          <p:nvPr/>
        </p:nvSpPr>
        <p:spPr>
          <a:xfrm>
            <a:off x="849836" y="3811529"/>
            <a:ext cx="3140458" cy="26567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BF8089-1AE3-241B-C346-B2A0CDA5E800}"/>
              </a:ext>
            </a:extLst>
          </p:cNvPr>
          <p:cNvGrpSpPr/>
          <p:nvPr/>
        </p:nvGrpSpPr>
        <p:grpSpPr>
          <a:xfrm>
            <a:off x="370248" y="1812921"/>
            <a:ext cx="3970388" cy="4068654"/>
            <a:chOff x="370248" y="1812921"/>
            <a:chExt cx="3970388" cy="406865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DC1FBA7-1826-1669-C8C3-C5E3B4BD11C3}"/>
                </a:ext>
              </a:extLst>
            </p:cNvPr>
            <p:cNvSpPr/>
            <p:nvPr/>
          </p:nvSpPr>
          <p:spPr>
            <a:xfrm>
              <a:off x="533327" y="1822038"/>
              <a:ext cx="3706957" cy="364423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DB01090-B623-A722-3B38-7F3E184C623B}"/>
                </a:ext>
              </a:extLst>
            </p:cNvPr>
            <p:cNvGrpSpPr/>
            <p:nvPr/>
          </p:nvGrpSpPr>
          <p:grpSpPr>
            <a:xfrm>
              <a:off x="370248" y="1812921"/>
              <a:ext cx="3970388" cy="4068654"/>
              <a:chOff x="362480" y="1733192"/>
              <a:chExt cx="3970388" cy="361051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242299-16D4-8107-0803-A1F95FB08745}"/>
                  </a:ext>
                </a:extLst>
              </p:cNvPr>
              <p:cNvSpPr txBox="1"/>
              <p:nvPr/>
            </p:nvSpPr>
            <p:spPr>
              <a:xfrm>
                <a:off x="502086" y="1733192"/>
                <a:ext cx="38307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chemeClr val="tx2"/>
                    </a:solidFill>
                  </a:rPr>
                  <a:t>Headwinds from global trade tensions</a:t>
                </a:r>
                <a:endParaRPr lang="en-IN" sz="1600" dirty="0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7946B77-3730-101C-274F-4F7DE69218BA}"/>
                  </a:ext>
                </a:extLst>
              </p:cNvPr>
              <p:cNvGrpSpPr/>
              <p:nvPr/>
            </p:nvGrpSpPr>
            <p:grpSpPr>
              <a:xfrm>
                <a:off x="362480" y="2096502"/>
                <a:ext cx="3870036" cy="3247204"/>
                <a:chOff x="362480" y="2096502"/>
                <a:chExt cx="3870036" cy="3247204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CAB45896-93D6-5D22-7E57-F1194E3A97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>
                              <a14:foregroundMark x1="24658" y1="42079" x2="24658" y2="42079"/>
                              <a14:foregroundMark x1="30137" y1="50000" x2="30137" y2="50000"/>
                              <a14:foregroundMark x1="42466" y1="49010" x2="42466" y2="49010"/>
                              <a14:foregroundMark x1="42466" y1="50495" x2="42466" y2="50495"/>
                              <a14:foregroundMark x1="43379" y1="31683" x2="43379" y2="31683"/>
                              <a14:foregroundMark x1="35616" y1="39109" x2="35616" y2="39109"/>
                              <a14:foregroundMark x1="24658" y1="36139" x2="24658" y2="36139"/>
                              <a14:foregroundMark x1="26484" y1="33663" x2="26484" y2="33663"/>
                              <a14:foregroundMark x1="30137" y1="35644" x2="30137" y2="35644"/>
                              <a14:foregroundMark x1="51142" y1="22772" x2="51142" y2="22772"/>
                              <a14:foregroundMark x1="52055" y1="17327" x2="52055" y2="17327"/>
                              <a14:foregroundMark x1="52511" y1="28713" x2="52511" y2="28713"/>
                              <a14:foregroundMark x1="54795" y1="18317" x2="54795" y2="18317"/>
                              <a14:foregroundMark x1="56621" y1="26238" x2="56621" y2="26238"/>
                              <a14:foregroundMark x1="60731" y1="32673" x2="60731" y2="32673"/>
                              <a14:foregroundMark x1="63014" y1="43069" x2="63014" y2="43069"/>
                              <a14:foregroundMark x1="66667" y1="47525" x2="66667" y2="47525"/>
                              <a14:foregroundMark x1="67123" y1="52970" x2="67123" y2="52970"/>
                              <a14:foregroundMark x1="63927" y1="58911" x2="63927" y2="58911"/>
                              <a14:foregroundMark x1="60731" y1="61881" x2="60731" y2="61881"/>
                              <a14:foregroundMark x1="49315" y1="53465" x2="49315" y2="53465"/>
                              <a14:foregroundMark x1="43379" y1="58911" x2="42922" y2="60396"/>
                              <a14:foregroundMark x1="41096" y1="62376" x2="41096" y2="62376"/>
                              <a14:foregroundMark x1="38356" y1="58911" x2="38356" y2="58911"/>
                              <a14:foregroundMark x1="37900" y1="56436" x2="37900" y2="56436"/>
                              <a14:foregroundMark x1="32877" y1="37129" x2="32877" y2="37129"/>
                              <a14:foregroundMark x1="30137" y1="34158" x2="30137" y2="34158"/>
                              <a14:foregroundMark x1="31963" y1="38614" x2="31963" y2="38614"/>
                              <a14:foregroundMark x1="31050" y1="32673" x2="31050" y2="32673"/>
                              <a14:foregroundMark x1="44292" y1="75248" x2="44292" y2="75248"/>
                              <a14:foregroundMark x1="49772" y1="70792" x2="49772" y2="70792"/>
                              <a14:foregroundMark x1="48858" y1="70792" x2="48858" y2="70792"/>
                              <a14:foregroundMark x1="46575" y1="70792" x2="46575" y2="70792"/>
                              <a14:foregroundMark x1="48402" y1="71287" x2="48402" y2="71287"/>
                              <a14:foregroundMark x1="47489" y1="74257" x2="47489" y2="74257"/>
                              <a14:foregroundMark x1="47489" y1="74257" x2="47489" y2="74257"/>
                              <a14:foregroundMark x1="46119" y1="75248" x2="49772" y2="76733"/>
                              <a14:foregroundMark x1="50228" y1="76733" x2="50228" y2="76733"/>
                              <a14:foregroundMark x1="50228" y1="76733" x2="50228" y2="76733"/>
                              <a14:foregroundMark x1="46119" y1="75743" x2="46119" y2="75743"/>
                              <a14:foregroundMark x1="45205" y1="74752" x2="45205" y2="74752"/>
                              <a14:foregroundMark x1="42466" y1="73267" x2="42466" y2="73267"/>
                              <a14:foregroundMark x1="42466" y1="74257" x2="42466" y2="74257"/>
                              <a14:foregroundMark x1="42009" y1="76733" x2="42009" y2="76733"/>
                              <a14:foregroundMark x1="43379" y1="76733" x2="45662" y2="77723"/>
                              <a14:foregroundMark x1="47489" y1="77228" x2="49315" y2="77228"/>
                              <a14:foregroundMark x1="52055" y1="77228" x2="52055" y2="77228"/>
                              <a14:foregroundMark x1="56621" y1="75743" x2="56621" y2="75743"/>
                              <a14:foregroundMark x1="62100" y1="72772" x2="64384" y2="70297"/>
                              <a14:foregroundMark x1="66667" y1="68317" x2="66667" y2="68317"/>
                              <a14:foregroundMark x1="68037" y1="65842" x2="68037" y2="65842"/>
                              <a14:foregroundMark x1="68950" y1="62871" x2="68950" y2="62871"/>
                              <a14:foregroundMark x1="67123" y1="57426" x2="67123" y2="57426"/>
                              <a14:foregroundMark x1="67580" y1="56931" x2="68950" y2="57426"/>
                              <a14:foregroundMark x1="70776" y1="39604" x2="70776" y2="37624"/>
                              <a14:foregroundMark x1="71689" y1="31683" x2="71689" y2="31683"/>
                              <a14:foregroundMark x1="66667" y1="30693" x2="66667" y2="30693"/>
                              <a14:foregroundMark x1="67123" y1="34653" x2="68493" y2="38119"/>
                              <a14:foregroundMark x1="69863" y1="38614" x2="69863" y2="38614"/>
                              <a14:foregroundMark x1="67580" y1="31683" x2="66667" y2="28218"/>
                              <a14:foregroundMark x1="62100" y1="22277" x2="60731" y2="21782"/>
                              <a14:foregroundMark x1="57078" y1="20297" x2="57078" y2="20297"/>
                              <a14:foregroundMark x1="48402" y1="26733" x2="48402" y2="26733"/>
                              <a14:foregroundMark x1="42922" y1="29703" x2="41553" y2="30198"/>
                              <a14:foregroundMark x1="34703" y1="31188" x2="34703" y2="31188"/>
                              <a14:foregroundMark x1="33790" y1="31683" x2="31507" y2="32673"/>
                              <a14:foregroundMark x1="24658" y1="32178" x2="24658" y2="32178"/>
                              <a14:foregroundMark x1="24658" y1="29703" x2="24658" y2="29703"/>
                              <a14:foregroundMark x1="17352" y1="34653" x2="17352" y2="34653"/>
                              <a14:foregroundMark x1="13699" y1="40099" x2="13699" y2="40099"/>
                              <a14:foregroundMark x1="15525" y1="49010" x2="15525" y2="49010"/>
                              <a14:foregroundMark x1="15982" y1="57426" x2="15982" y2="57426"/>
                              <a14:foregroundMark x1="15982" y1="58416" x2="15982" y2="58416"/>
                              <a14:foregroundMark x1="15068" y1="58911" x2="15068" y2="60396"/>
                              <a14:foregroundMark x1="15068" y1="61386" x2="15068" y2="63366"/>
                              <a14:foregroundMark x1="14612" y1="66832" x2="14612" y2="66832"/>
                              <a14:foregroundMark x1="14155" y1="70297" x2="14155" y2="71782"/>
                              <a14:foregroundMark x1="14612" y1="74257" x2="15068" y2="75743"/>
                              <a14:foregroundMark x1="15525" y1="77228" x2="16895" y2="79703"/>
                              <a14:foregroundMark x1="18265" y1="81188" x2="20548" y2="82178"/>
                              <a14:foregroundMark x1="22374" y1="82178" x2="25114" y2="82673"/>
                              <a14:foregroundMark x1="26941" y1="81188" x2="26941" y2="81188"/>
                              <a14:foregroundMark x1="28311" y1="80693" x2="31050" y2="83168"/>
                              <a14:foregroundMark x1="31507" y1="83168" x2="31507" y2="83168"/>
                              <a14:foregroundMark x1="33790" y1="84158" x2="42009" y2="86139"/>
                              <a14:foregroundMark x1="55251" y1="84158" x2="57078" y2="83168"/>
                              <a14:foregroundMark x1="65297" y1="80198" x2="75342" y2="77228"/>
                              <a14:foregroundMark x1="77626" y1="72772" x2="79909" y2="69802"/>
                              <a14:foregroundMark x1="82648" y1="66337" x2="76256" y2="67327"/>
                              <a14:foregroundMark x1="43836" y1="70297" x2="34703" y2="70792"/>
                              <a14:foregroundMark x1="23288" y1="69307" x2="23288" y2="69307"/>
                              <a14:foregroundMark x1="24658" y1="65842" x2="24658" y2="65842"/>
                              <a14:foregroundMark x1="24658" y1="64851" x2="25114" y2="63366"/>
                              <a14:foregroundMark x1="25114" y1="62871" x2="20548" y2="74257"/>
                              <a14:foregroundMark x1="21461" y1="76238" x2="26484" y2="78218"/>
                              <a14:foregroundMark x1="26484" y1="75743" x2="26484" y2="75743"/>
                              <a14:foregroundMark x1="24658" y1="73762" x2="24658" y2="73762"/>
                              <a14:foregroundMark x1="22831" y1="72277" x2="22831" y2="72277"/>
                              <a14:foregroundMark x1="19178" y1="70792" x2="19178" y2="70792"/>
                              <a14:foregroundMark x1="13699" y1="70297" x2="13699" y2="70297"/>
                              <a14:foregroundMark x1="15068" y1="70792" x2="15068" y2="70792"/>
                              <a14:foregroundMark x1="27854" y1="45050" x2="27854" y2="45050"/>
                              <a14:foregroundMark x1="28767" y1="48020" x2="26027" y2="49010"/>
                              <a14:foregroundMark x1="24201" y1="48020" x2="29680" y2="50495"/>
                              <a14:foregroundMark x1="26941" y1="46040" x2="29224" y2="46040"/>
                              <a14:foregroundMark x1="33333" y1="44059" x2="33333" y2="44059"/>
                              <a14:foregroundMark x1="33333" y1="44059" x2="33333" y2="44059"/>
                              <a14:foregroundMark x1="30594" y1="58416" x2="30594" y2="58416"/>
                              <a14:foregroundMark x1="52055" y1="56931" x2="52055" y2="56931"/>
                              <a14:foregroundMark x1="25571" y1="58911" x2="25571" y2="58911"/>
                              <a14:foregroundMark x1="28311" y1="58911" x2="28311" y2="58911"/>
                              <a14:foregroundMark x1="55251" y1="54950" x2="55251" y2="54950"/>
                              <a14:foregroundMark x1="52055" y1="51980" x2="52055" y2="51980"/>
                              <a14:foregroundMark x1="38813" y1="50000" x2="38813" y2="50000"/>
                              <a14:foregroundMark x1="36530" y1="50000" x2="43379" y2="53960"/>
                              <a14:foregroundMark x1="33333" y1="50990" x2="49772" y2="52475"/>
                              <a14:foregroundMark x1="53425" y1="49010" x2="43379" y2="52970"/>
                              <a14:foregroundMark x1="45662" y1="49010" x2="45662" y2="49010"/>
                              <a14:foregroundMark x1="46119" y1="49010" x2="46119" y2="49010"/>
                              <a14:foregroundMark x1="49315" y1="49505" x2="49315" y2="50990"/>
                              <a14:foregroundMark x1="86758" y1="75743" x2="86758" y2="75743"/>
                              <a14:foregroundMark x1="87671" y1="70297" x2="87671" y2="70297"/>
                              <a14:foregroundMark x1="78995" y1="63366" x2="78995" y2="63366"/>
                              <a14:foregroundMark x1="84932" y1="56436" x2="84932" y2="56436"/>
                              <a14:foregroundMark x1="87215" y1="50990" x2="87215" y2="50990"/>
                              <a14:foregroundMark x1="84475" y1="35644" x2="84475" y2="35644"/>
                              <a14:foregroundMark x1="84018" y1="59901" x2="84018" y2="59901"/>
                              <a14:foregroundMark x1="86758" y1="61386" x2="86758" y2="61386"/>
                              <a14:foregroundMark x1="88128" y1="51485" x2="88128" y2="51485"/>
                              <a14:foregroundMark x1="86758" y1="55941" x2="86758" y2="55941"/>
                              <a14:foregroundMark x1="87215" y1="53465" x2="87215" y2="53465"/>
                              <a14:foregroundMark x1="86301" y1="52970" x2="86301" y2="5297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480" y="2096502"/>
                  <a:ext cx="1289851" cy="1189726"/>
                </a:xfrm>
                <a:prstGeom prst="rect">
                  <a:avLst/>
                </a:prstGeom>
              </p:spPr>
            </p:pic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1E6FA64-4A25-ECCF-0343-E08B399C9734}"/>
                    </a:ext>
                  </a:extLst>
                </p:cNvPr>
                <p:cNvGrpSpPr/>
                <p:nvPr/>
              </p:nvGrpSpPr>
              <p:grpSpPr>
                <a:xfrm>
                  <a:off x="1034162" y="2467212"/>
                  <a:ext cx="3198354" cy="2876494"/>
                  <a:chOff x="1034162" y="2467212"/>
                  <a:chExt cx="3198354" cy="2876494"/>
                </a:xfrm>
              </p:grpSpPr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D3F6F4A4-573F-4C31-8793-4CA4B24475FA}"/>
                      </a:ext>
                    </a:extLst>
                  </p:cNvPr>
                  <p:cNvSpPr/>
                  <p:nvPr/>
                </p:nvSpPr>
                <p:spPr>
                  <a:xfrm>
                    <a:off x="1520720" y="2467212"/>
                    <a:ext cx="2485671" cy="265674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sz="1400" dirty="0">
                        <a:solidFill>
                          <a:schemeClr val="tx1"/>
                        </a:solidFill>
                      </a:rPr>
                      <a:t>Prospects for global GDP growth have diminished amid the trade conflict.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BBA006D-64C3-8BB5-D8B5-368B01956C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34162" y="3349928"/>
                    <a:ext cx="3198354" cy="19937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sz="1400" dirty="0"/>
                      <a:t>Trade conflicts have significantly </a:t>
                    </a:r>
                    <a:r>
                      <a:rPr lang="en-US" sz="1400" b="1" dirty="0">
                        <a:solidFill>
                          <a:schemeClr val="tx2"/>
                        </a:solidFill>
                      </a:rPr>
                      <a:t>impacted</a:t>
                    </a:r>
                    <a:r>
                      <a:rPr lang="en-US" sz="1400" dirty="0"/>
                      <a:t> the economy, with externally oriented sectors like </a:t>
                    </a:r>
                    <a:r>
                      <a:rPr lang="en-US" sz="1400" b="1" dirty="0">
                        <a:solidFill>
                          <a:schemeClr val="tx2"/>
                        </a:solidFill>
                      </a:rPr>
                      <a:t>manufacturing</a:t>
                    </a:r>
                    <a:r>
                      <a:rPr lang="en-US" sz="1400" b="1" dirty="0"/>
                      <a:t> </a:t>
                    </a:r>
                    <a:r>
                      <a:rPr lang="en-US" sz="1400" dirty="0"/>
                      <a:t>expected to face subdued demand.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lang="en-US" sz="1400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sz="1400" dirty="0"/>
                      <a:t>Growth is expected to slow to </a:t>
                    </a:r>
                    <a:r>
                      <a:rPr lang="en-US" sz="1400" b="1" i="1" dirty="0">
                        <a:solidFill>
                          <a:schemeClr val="tx2"/>
                        </a:solidFill>
                      </a:rPr>
                      <a:t>0.0–2.0% </a:t>
                    </a:r>
                    <a:r>
                      <a:rPr lang="en-US" sz="1400" b="1" dirty="0">
                        <a:solidFill>
                          <a:schemeClr val="tx2"/>
                        </a:solidFill>
                      </a:rPr>
                      <a:t>in FY‘25 from </a:t>
                    </a:r>
                    <a:r>
                      <a:rPr lang="en-US" sz="1400" b="1" i="1" dirty="0">
                        <a:solidFill>
                          <a:schemeClr val="tx2"/>
                        </a:solidFill>
                      </a:rPr>
                      <a:t>4.4%</a:t>
                    </a:r>
                    <a:r>
                      <a:rPr lang="en-US" sz="1400" b="1" dirty="0">
                        <a:solidFill>
                          <a:schemeClr val="tx2"/>
                        </a:solidFill>
                      </a:rPr>
                      <a:t> YoY, </a:t>
                    </a:r>
                    <a:r>
                      <a:rPr lang="en-US" sz="1400" dirty="0"/>
                      <a:t>resulting in output gap turning negative.</a:t>
                    </a:r>
                    <a:endParaRPr lang="en-IN" sz="1400" dirty="0"/>
                  </a:p>
                </p:txBody>
              </p:sp>
            </p:grpSp>
          </p:grp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DE0C435-52D2-0C27-F650-2B7B5D8993E6}"/>
              </a:ext>
            </a:extLst>
          </p:cNvPr>
          <p:cNvGrpSpPr/>
          <p:nvPr/>
        </p:nvGrpSpPr>
        <p:grpSpPr>
          <a:xfrm>
            <a:off x="4386280" y="1822038"/>
            <a:ext cx="3706957" cy="3523756"/>
            <a:chOff x="4376739" y="1654122"/>
            <a:chExt cx="3706957" cy="352375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811228E-1446-D63C-A863-50F07BED57FC}"/>
                </a:ext>
              </a:extLst>
            </p:cNvPr>
            <p:cNvGrpSpPr/>
            <p:nvPr/>
          </p:nvGrpSpPr>
          <p:grpSpPr>
            <a:xfrm>
              <a:off x="4376739" y="1654122"/>
              <a:ext cx="3706957" cy="3523756"/>
              <a:chOff x="4376739" y="1654122"/>
              <a:chExt cx="3706957" cy="3523756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C40FE188-0A02-98F1-1B35-7069D37330EB}"/>
                  </a:ext>
                </a:extLst>
              </p:cNvPr>
              <p:cNvSpPr/>
              <p:nvPr/>
            </p:nvSpPr>
            <p:spPr>
              <a:xfrm>
                <a:off x="4376739" y="1654122"/>
                <a:ext cx="3706957" cy="364423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08CCDAA-47C2-BBC2-A13D-675171AF9EF4}"/>
                  </a:ext>
                </a:extLst>
              </p:cNvPr>
              <p:cNvGrpSpPr/>
              <p:nvPr/>
            </p:nvGrpSpPr>
            <p:grpSpPr>
              <a:xfrm>
                <a:off x="4910101" y="1658970"/>
                <a:ext cx="3079397" cy="3518908"/>
                <a:chOff x="1005877" y="1658970"/>
                <a:chExt cx="3079397" cy="3518908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B9EF42E-442A-5122-9F42-CD6EF4D54B75}"/>
                    </a:ext>
                  </a:extLst>
                </p:cNvPr>
                <p:cNvSpPr txBox="1"/>
                <p:nvPr/>
              </p:nvSpPr>
              <p:spPr>
                <a:xfrm>
                  <a:off x="1005877" y="1658970"/>
                  <a:ext cx="280416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tx2"/>
                      </a:solidFill>
                    </a:rPr>
                    <a:t>Sluggish growth sectors</a:t>
                  </a:r>
                  <a:endParaRPr lang="en-IN" sz="1600" dirty="0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3ED3ABF5-BF8B-5CED-0D15-1267B6843F70}"/>
                    </a:ext>
                  </a:extLst>
                </p:cNvPr>
                <p:cNvGrpSpPr/>
                <p:nvPr/>
              </p:nvGrpSpPr>
              <p:grpSpPr>
                <a:xfrm>
                  <a:off x="1599603" y="2229953"/>
                  <a:ext cx="2485671" cy="2947925"/>
                  <a:chOff x="1599603" y="2229953"/>
                  <a:chExt cx="2485671" cy="2947925"/>
                </a:xfrm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BBBFF39C-D233-83F4-1CBC-ACDFEAB203D0}"/>
                      </a:ext>
                    </a:extLst>
                  </p:cNvPr>
                  <p:cNvSpPr/>
                  <p:nvPr/>
                </p:nvSpPr>
                <p:spPr>
                  <a:xfrm>
                    <a:off x="1599603" y="2229953"/>
                    <a:ext cx="2485671" cy="10257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sz="1400" b="1" dirty="0">
                        <a:solidFill>
                          <a:schemeClr val="tx2"/>
                        </a:solidFill>
                      </a:rPr>
                      <a:t>Manufacturing and tech sectors face headwinds </a:t>
                    </a:r>
                    <a:r>
                      <a:rPr lang="en-US" sz="1400" dirty="0">
                        <a:solidFill>
                          <a:schemeClr val="tx1"/>
                        </a:solidFill>
                      </a:rPr>
                      <a:t>from soft global demand and a moderating chip cycle, though AI-driven demand continues to support high-performance semiconductor growth.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DDF8DD-A61F-BA75-DF62-5751835D4801}"/>
                      </a:ext>
                    </a:extLst>
                  </p:cNvPr>
                  <p:cNvSpPr txBox="1"/>
                  <p:nvPr/>
                </p:nvSpPr>
                <p:spPr>
                  <a:xfrm>
                    <a:off x="1621395" y="4223771"/>
                    <a:ext cx="2350988" cy="95410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sz="1400" b="1" dirty="0">
                        <a:solidFill>
                          <a:schemeClr val="tx2"/>
                        </a:solidFill>
                      </a:rPr>
                      <a:t>Financial services face volatility</a:t>
                    </a:r>
                    <a:r>
                      <a:rPr lang="en-US" sz="1400" dirty="0"/>
                      <a:t>-induced slowdowns in trading and investment activity</a:t>
                    </a:r>
                  </a:p>
                </p:txBody>
              </p:sp>
            </p:grpSp>
          </p:grpSp>
        </p:grpSp>
        <p:pic>
          <p:nvPicPr>
            <p:cNvPr id="11" name="Graphic 10" descr="Production with solid fill">
              <a:extLst>
                <a:ext uri="{FF2B5EF4-FFF2-40B4-BE49-F238E27FC236}">
                  <a16:creationId xmlns:a16="http://schemas.microsoft.com/office/drawing/2014/main" id="{D847BF62-EAB2-4D2D-001B-AF04B1F7B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11219" y="2394032"/>
              <a:ext cx="914400" cy="914400"/>
            </a:xfrm>
            <a:prstGeom prst="rect">
              <a:avLst/>
            </a:prstGeom>
          </p:spPr>
        </p:pic>
      </p:grpSp>
      <p:pic>
        <p:nvPicPr>
          <p:cNvPr id="42" name="Graphic 41" descr="Bank with solid fill">
            <a:extLst>
              <a:ext uri="{FF2B5EF4-FFF2-40B4-BE49-F238E27FC236}">
                <a16:creationId xmlns:a16="http://schemas.microsoft.com/office/drawing/2014/main" id="{1ECEECFF-E7C9-F113-F8B8-6445359BA2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34776" y="4102604"/>
            <a:ext cx="914400" cy="9144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94C032F-FF3E-AE27-D63F-B500E47FFE50}"/>
              </a:ext>
            </a:extLst>
          </p:cNvPr>
          <p:cNvSpPr/>
          <p:nvPr/>
        </p:nvSpPr>
        <p:spPr>
          <a:xfrm>
            <a:off x="8257164" y="1822038"/>
            <a:ext cx="3706957" cy="36442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2"/>
                </a:solidFill>
              </a:rPr>
              <a:t>Growth sectors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371E6-0F3B-09A8-CBD4-4B9FBFDE0DC4}"/>
              </a:ext>
            </a:extLst>
          </p:cNvPr>
          <p:cNvSpPr txBox="1"/>
          <p:nvPr/>
        </p:nvSpPr>
        <p:spPr>
          <a:xfrm>
            <a:off x="4327512" y="5191855"/>
            <a:ext cx="37210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Consumer-facing sectors face challenges from high labour costs and weak demand, though mild growth in F&amp;B firm formation signals adaptability and innovation.</a:t>
            </a:r>
            <a:endParaRPr lang="en-IN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6365F1-952D-DB32-9EFE-98562CCD6ABC}"/>
              </a:ext>
            </a:extLst>
          </p:cNvPr>
          <p:cNvSpPr txBox="1"/>
          <p:nvPr/>
        </p:nvSpPr>
        <p:spPr>
          <a:xfrm>
            <a:off x="9642066" y="2233210"/>
            <a:ext cx="205842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Construction sector remains resilient</a:t>
            </a:r>
            <a:r>
              <a:rPr lang="en-US" sz="1400" dirty="0"/>
              <a:t>, with a solid pipeline and productivity gains through robotics, digitalization, and green technologies.</a:t>
            </a:r>
            <a:endParaRPr lang="en-IN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A0342F-0454-B8AA-9768-BC59E7570C72}"/>
              </a:ext>
            </a:extLst>
          </p:cNvPr>
          <p:cNvSpPr txBox="1"/>
          <p:nvPr/>
        </p:nvSpPr>
        <p:spPr>
          <a:xfrm>
            <a:off x="8560035" y="4559804"/>
            <a:ext cx="314045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b="1" dirty="0"/>
              <a:t>information &amp; communications sector </a:t>
            </a:r>
            <a:r>
              <a:rPr lang="en-US" sz="1400" dirty="0"/>
              <a:t>is set to grow steadily, driven by digital transformation and Budget 2025 support for data and cloud infrastructure.</a:t>
            </a:r>
            <a:endParaRPr lang="en-IN" sz="1400" dirty="0"/>
          </a:p>
        </p:txBody>
      </p:sp>
      <p:pic>
        <p:nvPicPr>
          <p:cNvPr id="1026" name="Picture 2" descr="masters in construction project management">
            <a:extLst>
              <a:ext uri="{FF2B5EF4-FFF2-40B4-BE49-F238E27FC236}">
                <a16:creationId xmlns:a16="http://schemas.microsoft.com/office/drawing/2014/main" id="{500E0E75-BBC7-AACF-E334-37C2C4F0A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083" b="92372" l="441" r="99824">
                        <a14:foregroundMark x1="17784" y1="38051" x2="34921" y2="56834"/>
                        <a14:foregroundMark x1="34921" y1="56834" x2="52499" y2="46517"/>
                        <a14:foregroundMark x1="52499" y1="46517" x2="52028" y2="44709"/>
                        <a14:foregroundMark x1="16402" y1="38183" x2="26279" y2="44048"/>
                        <a14:foregroundMark x1="26279" y1="44048" x2="16432" y2="40785"/>
                        <a14:foregroundMark x1="16432" y1="40785" x2="15932" y2="42901"/>
                        <a14:foregroundMark x1="13521" y1="27381" x2="13228" y2="46208"/>
                        <a14:foregroundMark x1="13228" y1="46208" x2="10847" y2="52734"/>
                        <a14:foregroundMark x1="10847" y1="52734" x2="5938" y2="58245"/>
                        <a14:foregroundMark x1="5938" y1="58245" x2="5203" y2="69621"/>
                        <a14:foregroundMark x1="5203" y1="69621" x2="6379" y2="77381"/>
                        <a14:foregroundMark x1="6379" y1="77381" x2="14991" y2="84524"/>
                        <a14:foregroundMark x1="14991" y1="84524" x2="31393" y2="84347"/>
                        <a14:foregroundMark x1="31393" y1="84347" x2="67666" y2="87787"/>
                        <a14:foregroundMark x1="67666" y1="87787" x2="95650" y2="85626"/>
                        <a14:foregroundMark x1="95650" y1="85626" x2="98471" y2="9965"/>
                        <a14:foregroundMark x1="98471" y1="9965" x2="88154" y2="5996"/>
                        <a14:foregroundMark x1="88154" y1="5996" x2="28777" y2="13536"/>
                        <a14:foregroundMark x1="28777" y1="13536" x2="5585" y2="7981"/>
                        <a14:foregroundMark x1="5585" y1="7981" x2="705" y2="9083"/>
                        <a14:foregroundMark x1="705" y1="9083" x2="470" y2="9303"/>
                        <a14:foregroundMark x1="72781" y1="30159" x2="78248" y2="37302"/>
                        <a14:foregroundMark x1="78248" y1="37302" x2="79365" y2="35979"/>
                        <a14:foregroundMark x1="93798" y1="21517" x2="93886" y2="43078"/>
                        <a14:foregroundMark x1="93886" y1="43078" x2="93886" y2="43078"/>
                        <a14:foregroundMark x1="2028" y1="90300" x2="11611" y2="90079"/>
                        <a14:foregroundMark x1="11611" y1="90079" x2="12698" y2="89021"/>
                        <a14:foregroundMark x1="9641" y1="68342" x2="22693" y2="76675"/>
                        <a14:foregroundMark x1="85273" y1="76675" x2="80600" y2="72663"/>
                        <a14:foregroundMark x1="80600" y1="72663" x2="82775" y2="77381"/>
                        <a14:foregroundMark x1="88801" y1="61684" x2="87302" y2="68519"/>
                        <a14:foregroundMark x1="87302" y1="68519" x2="94386" y2="61111"/>
                        <a14:foregroundMark x1="94386" y1="61111" x2="92504" y2="48765"/>
                        <a14:foregroundMark x1="92504" y1="48765" x2="90564" y2="43607"/>
                        <a14:foregroundMark x1="3233" y1="67637" x2="3439" y2="68607"/>
                        <a14:foregroundMark x1="2587" y1="70679" x2="5820" y2="82937"/>
                        <a14:foregroundMark x1="28983" y1="92504" x2="34009" y2="91578"/>
                        <a14:foregroundMark x1="34009" y1="91578" x2="34715" y2="91093"/>
                        <a14:foregroundMark x1="39918" y1="21517" x2="49442" y2="23104"/>
                        <a14:foregroundMark x1="49442" y1="23104" x2="46267" y2="35847"/>
                        <a14:foregroundMark x1="46267" y1="35847" x2="51940" y2="30688"/>
                        <a14:foregroundMark x1="51940" y1="30688" x2="51587" y2="31129"/>
                        <a14:foregroundMark x1="63139" y1="35847" x2="59730" y2="35538"/>
                        <a14:foregroundMark x1="92593" y1="14594" x2="86243" y2="16667"/>
                        <a14:foregroundMark x1="86243" y1="16667" x2="84803" y2="18078"/>
                        <a14:foregroundMark x1="96473" y1="12081" x2="99824" y2="37081"/>
                        <a14:foregroundMark x1="99824" y1="37081" x2="99824" y2="37081"/>
                        <a14:foregroundMark x1="85009" y1="42504" x2="84921" y2="59568"/>
                        <a14:foregroundMark x1="14727" y1="57099" x2="19489" y2="58466"/>
                        <a14:foregroundMark x1="19489" y1="58466" x2="21017" y2="57760"/>
                        <a14:foregroundMark x1="14727" y1="88316" x2="22693" y2="86949"/>
                        <a14:foregroundMark x1="11670" y1="93607" x2="21193" y2="92593"/>
                        <a14:foregroundMark x1="21193" y1="92593" x2="14785" y2="89594"/>
                        <a14:foregroundMark x1="14785" y1="89594" x2="12140" y2="92372"/>
                        <a14:foregroundMark x1="20282" y1="91667" x2="21399" y2="92372"/>
                        <a14:backgroundMark x1="48883" y1="7496" x2="48883" y2="7496"/>
                        <a14:backgroundMark x1="32510" y1="6658" x2="40476" y2="7099"/>
                        <a14:backgroundMark x1="8701" y1="4586" x2="33333" y2="7937"/>
                        <a14:backgroundMark x1="33422" y1="6261" x2="33422" y2="6261"/>
                        <a14:backgroundMark x1="33422" y1="6261" x2="33422" y2="6261"/>
                        <a14:backgroundMark x1="45826" y1="4982" x2="46678" y2="8333"/>
                        <a14:backgroundMark x1="47501" y1="6966" x2="47501" y2="6966"/>
                        <a14:backgroundMark x1="47501" y1="6966" x2="47501" y2="6966"/>
                        <a14:backgroundMark x1="48971" y1="97795" x2="48971" y2="97795"/>
                        <a14:backgroundMark x1="50000" y1="96517" x2="76749" y2="93386"/>
                        <a14:backgroundMark x1="76749" y1="93386" x2="81452" y2="95414"/>
                        <a14:backgroundMark x1="81452" y1="95414" x2="90858" y2="93298"/>
                        <a14:backgroundMark x1="90858" y1="93298" x2="33304" y2="96252"/>
                        <a14:backgroundMark x1="33304" y1="96252" x2="32216" y2="95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821" y="2932847"/>
            <a:ext cx="1371602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326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FB48B-10BD-16AA-CC7C-28558D2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Singapore’s economic fundamentals remain strong despite global volatility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47D27-F1E3-F3D0-255B-83270785A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3261" y="6356350"/>
            <a:ext cx="10494314" cy="365125"/>
          </a:xfrm>
        </p:spPr>
        <p:txBody>
          <a:bodyPr/>
          <a:lstStyle/>
          <a:p>
            <a:pPr algn="l"/>
            <a:r>
              <a:rPr lang="en-IN" sz="700" i="1" dirty="0"/>
              <a:t>Source: </a:t>
            </a:r>
            <a:r>
              <a:rPr lang="en-IN" sz="700" i="1" u="sng" dirty="0">
                <a:hlinkClick r:id="rId2"/>
              </a:rPr>
              <a:t>Singapore Department of Statistics | Performance of the Singapore Economy in 1Q 2025</a:t>
            </a:r>
            <a:endParaRPr lang="en-IN" sz="7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2C77D-C041-D76B-F078-542890CBE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AF31-D305-4871-AC94-CD0485B882E7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BE058-58DD-D1D1-E966-9014F656FE42}"/>
              </a:ext>
            </a:extLst>
          </p:cNvPr>
          <p:cNvSpPr txBox="1"/>
          <p:nvPr/>
        </p:nvSpPr>
        <p:spPr>
          <a:xfrm>
            <a:off x="7277100" y="1733235"/>
            <a:ext cx="33670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i="1" dirty="0">
                <a:solidFill>
                  <a:schemeClr val="bg2">
                    <a:lumMod val="50000"/>
                  </a:schemeClr>
                </a:solidFill>
              </a:rPr>
              <a:t>Singapore's Real GDP Growth</a:t>
            </a:r>
            <a:r>
              <a:rPr lang="en-IN" sz="1600" b="1" i="1" baseline="30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n-IN" sz="1600" b="1" i="1" dirty="0">
                <a:solidFill>
                  <a:schemeClr val="bg2">
                    <a:lumMod val="50000"/>
                  </a:schemeClr>
                </a:solidFill>
              </a:rPr>
              <a:t> (%)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2849C5-9058-AB24-4173-F5BDEE230FE6}"/>
              </a:ext>
            </a:extLst>
          </p:cNvPr>
          <p:cNvGrpSpPr/>
          <p:nvPr/>
        </p:nvGrpSpPr>
        <p:grpSpPr>
          <a:xfrm>
            <a:off x="7277100" y="2242241"/>
            <a:ext cx="3539225" cy="1862138"/>
            <a:chOff x="6968225" y="2243137"/>
            <a:chExt cx="4572000" cy="258086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A09033C-F0A7-A36A-3F2E-DF68E22D70FB}"/>
                </a:ext>
              </a:extLst>
            </p:cNvPr>
            <p:cNvGrpSpPr/>
            <p:nvPr/>
          </p:nvGrpSpPr>
          <p:grpSpPr>
            <a:xfrm>
              <a:off x="6968225" y="2243137"/>
              <a:ext cx="4572000" cy="2295525"/>
              <a:chOff x="6968225" y="2243137"/>
              <a:chExt cx="4572000" cy="2295525"/>
            </a:xfrm>
          </p:grpSpPr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2927FF4A-6A08-D99E-D7E9-6D0BC7C123C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968225" y="2319337"/>
              <a:ext cx="4572000" cy="221932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93A95AF4-57D2-5F5A-DD85-C3D2E9B8779E}"/>
                  </a:ext>
                </a:extLst>
              </p:cNvPr>
              <p:cNvCxnSpPr/>
              <p:nvPr/>
            </p:nvCxnSpPr>
            <p:spPr>
              <a:xfrm>
                <a:off x="9915525" y="2243137"/>
                <a:ext cx="0" cy="2219325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A73731-0572-E971-03D9-09661A1BA452}"/>
                </a:ext>
              </a:extLst>
            </p:cNvPr>
            <p:cNvSpPr txBox="1"/>
            <p:nvPr/>
          </p:nvSpPr>
          <p:spPr>
            <a:xfrm>
              <a:off x="8020050" y="4577785"/>
              <a:ext cx="7633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i="1" dirty="0"/>
                <a:t>Quarterly </a:t>
              </a:r>
              <a:endParaRPr lang="en-IN" sz="1000" b="1" i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A25009-5695-FD8E-3502-A9843A60AC18}"/>
                </a:ext>
              </a:extLst>
            </p:cNvPr>
            <p:cNvSpPr txBox="1"/>
            <p:nvPr/>
          </p:nvSpPr>
          <p:spPr>
            <a:xfrm>
              <a:off x="10344150" y="4577785"/>
              <a:ext cx="6222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i="1" dirty="0"/>
                <a:t>Annual </a:t>
              </a:r>
              <a:endParaRPr lang="en-IN" sz="1000" b="1" i="1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B391348-3437-141D-2AA0-4AC9AEA17242}"/>
              </a:ext>
            </a:extLst>
          </p:cNvPr>
          <p:cNvSpPr txBox="1"/>
          <p:nvPr/>
        </p:nvSpPr>
        <p:spPr>
          <a:xfrm>
            <a:off x="583261" y="1701059"/>
            <a:ext cx="6105524" cy="2424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375"/>
              </a:lnSpc>
            </a:pPr>
            <a:r>
              <a:rPr lang="en-IN" b="1" i="0" dirty="0">
                <a:solidFill>
                  <a:srgbClr val="333333"/>
                </a:solidFill>
                <a:effectLst/>
                <a:latin typeface="ms_gloriola_ii_std_semibold"/>
              </a:rPr>
              <a:t>Growing Economy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1616"/>
                </a:solidFill>
                <a:latin typeface="selane-st-semi-bold"/>
              </a:rPr>
              <a:t>Singapore’s economy sees surprise expansion in Q2 despite US tariff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1616"/>
                </a:solidFill>
                <a:latin typeface="selane-st-semi-bold"/>
              </a:rPr>
              <a:t>Household net assets is expected  to nearly double to $4 trillion by 2030, driven by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1616"/>
                </a:solidFill>
                <a:latin typeface="selane-st-semi-bold"/>
              </a:rPr>
              <a:t>Equity market reform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1616"/>
                </a:solidFill>
                <a:latin typeface="selane-st-semi-bold"/>
              </a:rPr>
              <a:t>Policies that expand the nation’s hub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1616"/>
                </a:solidFill>
                <a:latin typeface="selane-st-semi-bold"/>
              </a:rPr>
              <a:t>Productivity increases from the early adoption of new technologies.  </a:t>
            </a:r>
          </a:p>
          <a:p>
            <a:pPr marL="742950" lvl="1" indent="-285750">
              <a:lnSpc>
                <a:spcPts val="3375"/>
              </a:lnSpc>
              <a:buFont typeface="Arial" panose="020B0604020202020204" pitchFamily="34" charset="0"/>
              <a:buChar char="•"/>
            </a:pPr>
            <a:endParaRPr lang="en-IN" b="1" i="0" dirty="0">
              <a:solidFill>
                <a:srgbClr val="333333"/>
              </a:solidFill>
              <a:effectLst/>
              <a:latin typeface="ms_gloriola_ii_std_semibold"/>
            </a:endParaRP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1082C0F4-FE88-AB97-CEAD-F7CD8856ED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32360" y="4735294"/>
          <a:ext cx="3539225" cy="7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381732" imgH="961907" progId="Excel.Sheet.8">
                  <p:embed/>
                </p:oleObj>
              </mc:Choice>
              <mc:Fallback>
                <p:oleObj name="Worksheet" r:id="rId4" imgW="5381732" imgH="961907" progId="Excel.Sheet.8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1082C0F4-FE88-AB97-CEAD-F7CD8856E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32360" y="4735294"/>
                        <a:ext cx="3539225" cy="7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F1F5FA85-470B-EC20-1FFE-8BBBA99BDE73}"/>
              </a:ext>
            </a:extLst>
          </p:cNvPr>
          <p:cNvSpPr txBox="1"/>
          <p:nvPr/>
        </p:nvSpPr>
        <p:spPr>
          <a:xfrm>
            <a:off x="7363168" y="4468352"/>
            <a:ext cx="33670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i="1" dirty="0">
                <a:solidFill>
                  <a:schemeClr val="bg2">
                    <a:lumMod val="50000"/>
                  </a:schemeClr>
                </a:solidFill>
              </a:rPr>
              <a:t>GDP from goods-producing industries YoY (%)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EB1FE9-B79E-67C2-D09A-5AFDF32CFCF7}"/>
              </a:ext>
            </a:extLst>
          </p:cNvPr>
          <p:cNvSpPr txBox="1"/>
          <p:nvPr/>
        </p:nvSpPr>
        <p:spPr>
          <a:xfrm>
            <a:off x="654156" y="4119867"/>
            <a:ext cx="6105524" cy="1605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375"/>
              </a:lnSpc>
            </a:pPr>
            <a:r>
              <a:rPr lang="en-IN" b="1" dirty="0">
                <a:solidFill>
                  <a:srgbClr val="333333"/>
                </a:solidFill>
                <a:latin typeface="ms_gloriola_ii_std_semibold"/>
              </a:rPr>
              <a:t>Growing construction sector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Construction sector grew 4.9% YoY in Q2 2025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Growth supported by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Falling interest rates, which lowered borrowing costs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Stronger property market activity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Continued momentum from public infrastructure investments</a:t>
            </a:r>
            <a:r>
              <a:rPr lang="en-IN" sz="1400" dirty="0"/>
              <a:t> 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C7186-6B16-F4B3-6611-E7E25F162ECE}"/>
              </a:ext>
            </a:extLst>
          </p:cNvPr>
          <p:cNvGrpSpPr/>
          <p:nvPr/>
        </p:nvGrpSpPr>
        <p:grpSpPr>
          <a:xfrm>
            <a:off x="707639" y="1762796"/>
            <a:ext cx="10940257" cy="4192509"/>
            <a:chOff x="707639" y="1762796"/>
            <a:chExt cx="10940257" cy="419250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C828CD5-22EE-FA37-EA5C-9E088FE321B8}"/>
                </a:ext>
              </a:extLst>
            </p:cNvPr>
            <p:cNvCxnSpPr>
              <a:cxnSpLocks/>
            </p:cNvCxnSpPr>
            <p:nvPr/>
          </p:nvCxnSpPr>
          <p:spPr>
            <a:xfrm>
              <a:off x="6763310" y="1762796"/>
              <a:ext cx="0" cy="419250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947149-0E5E-2F4F-AC2D-C363A835C722}"/>
                </a:ext>
              </a:extLst>
            </p:cNvPr>
            <p:cNvCxnSpPr/>
            <p:nvPr/>
          </p:nvCxnSpPr>
          <p:spPr>
            <a:xfrm>
              <a:off x="707639" y="4159359"/>
              <a:ext cx="10940257" cy="20166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5625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79F93-E120-B257-D9E5-7DD579B15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Singapore dominates in Foreign direct Investment, attracting 3x more FDI </a:t>
            </a:r>
            <a:r>
              <a:rPr lang="en-IN" sz="2400" dirty="0"/>
              <a:t>than the second-ranked Southeast Asian country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74205-95D9-560D-FB27-44DC129BF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Source: https://www.singstat.gov.sg/-/media/files/news/fdiinflows2024.ashx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66433-1F18-BA02-E51B-D423BD14F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AF31-D305-4871-AC94-CD0485B882E7}" type="slidenum">
              <a:rPr lang="en-IN" smtClean="0"/>
              <a:pPr/>
              <a:t>5</a:t>
            </a:fld>
            <a:endParaRPr lang="en-IN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29DBEDF-964D-BDE9-25FC-55557049A38B}"/>
              </a:ext>
            </a:extLst>
          </p:cNvPr>
          <p:cNvGraphicFramePr>
            <a:graphicFrameLocks/>
          </p:cNvGraphicFramePr>
          <p:nvPr/>
        </p:nvGraphicFramePr>
        <p:xfrm>
          <a:off x="8362950" y="1997203"/>
          <a:ext cx="3040610" cy="370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E421A02-901E-E9D2-ACAA-F009FF58128C}"/>
              </a:ext>
            </a:extLst>
          </p:cNvPr>
          <p:cNvSpPr txBox="1"/>
          <p:nvPr/>
        </p:nvSpPr>
        <p:spPr>
          <a:xfrm>
            <a:off x="8153400" y="1658649"/>
            <a:ext cx="30406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i="1" dirty="0"/>
              <a:t>Southeast Asia FDI 2024 (</a:t>
            </a:r>
            <a:r>
              <a:rPr lang="en-US" sz="1600" b="1" dirty="0"/>
              <a:t>$</a:t>
            </a:r>
            <a:r>
              <a:rPr lang="en-IN" sz="1600" b="1" i="1" dirty="0"/>
              <a:t> Bn)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425A279-BE7B-27B0-4AE1-4829E0A3E5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6630395"/>
              </p:ext>
            </p:extLst>
          </p:nvPr>
        </p:nvGraphicFramePr>
        <p:xfrm>
          <a:off x="6887281" y="1247610"/>
          <a:ext cx="1297797" cy="4203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5A3AE898-4830-B39F-7C6E-2DE96EB8BC35}"/>
              </a:ext>
            </a:extLst>
          </p:cNvPr>
          <p:cNvSpPr txBox="1"/>
          <p:nvPr/>
        </p:nvSpPr>
        <p:spPr>
          <a:xfrm>
            <a:off x="7293477" y="1993507"/>
            <a:ext cx="7166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$</a:t>
            </a:r>
            <a:r>
              <a:rPr lang="en-US" sz="1200" b="1" dirty="0"/>
              <a:t>192</a:t>
            </a:r>
            <a:endParaRPr lang="en-IN" sz="12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D05D2C-070E-3CD8-12FF-DCB4E0AEEC70}"/>
              </a:ext>
            </a:extLst>
          </p:cNvPr>
          <p:cNvSpPr txBox="1"/>
          <p:nvPr/>
        </p:nvSpPr>
        <p:spPr>
          <a:xfrm>
            <a:off x="6131505" y="5610390"/>
            <a:ext cx="30406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b="1" i="1" dirty="0"/>
              <a:t>Singapore FDI country wise 2024 (</a:t>
            </a:r>
            <a:r>
              <a:rPr lang="en-US" sz="1100" b="1" dirty="0"/>
              <a:t>$</a:t>
            </a:r>
            <a:r>
              <a:rPr lang="en-IN" sz="1100" b="1" i="1" dirty="0"/>
              <a:t> Bn)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152F9B-FDE6-A38C-6E5E-1C3BE193846E}"/>
              </a:ext>
            </a:extLst>
          </p:cNvPr>
          <p:cNvSpPr txBox="1"/>
          <p:nvPr/>
        </p:nvSpPr>
        <p:spPr>
          <a:xfrm>
            <a:off x="677999" y="2716247"/>
            <a:ext cx="46103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top five source economies for Singapore’s FDI inflows were the United States of America (USA), the United Kingdom, Japan, Mainland China and Ireland. Collectively, they accounted for 54.0% of total FDI inflows in 2024.</a:t>
            </a:r>
            <a:endParaRPr lang="en-IN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7A677C-0FB7-03A0-654A-AD96CD6D4C6A}"/>
              </a:ext>
            </a:extLst>
          </p:cNvPr>
          <p:cNvSpPr txBox="1"/>
          <p:nvPr/>
        </p:nvSpPr>
        <p:spPr>
          <a:xfrm>
            <a:off x="677999" y="2219811"/>
            <a:ext cx="46103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2024 Singapore attracted </a:t>
            </a:r>
            <a:r>
              <a:rPr lang="en-US" sz="1600" b="1" dirty="0"/>
              <a:t>$192 </a:t>
            </a:r>
            <a:r>
              <a:rPr lang="en-US" sz="1600" dirty="0"/>
              <a:t>billion in FDI</a:t>
            </a:r>
            <a:endParaRPr lang="en-IN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800F2C-DE05-858B-230F-1E4B5B3D077E}"/>
              </a:ext>
            </a:extLst>
          </p:cNvPr>
          <p:cNvSpPr txBox="1"/>
          <p:nvPr/>
        </p:nvSpPr>
        <p:spPr>
          <a:xfrm>
            <a:off x="685050" y="4367020"/>
            <a:ext cx="47819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Singapore remains a top destination for investors, projections indicate FDI could surpass $ 200 billion by 2028 </a:t>
            </a:r>
            <a:endParaRPr lang="en-IN" sz="1600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E8207D2-49E0-5132-579F-4F68F02E989E}"/>
              </a:ext>
            </a:extLst>
          </p:cNvPr>
          <p:cNvSpPr/>
          <p:nvPr/>
        </p:nvSpPr>
        <p:spPr>
          <a:xfrm>
            <a:off x="7345680" y="2224837"/>
            <a:ext cx="852612" cy="3169833"/>
          </a:xfrm>
          <a:prstGeom prst="rightBrace">
            <a:avLst>
              <a:gd name="adj1" fmla="val 0"/>
              <a:gd name="adj2" fmla="val 3932"/>
            </a:avLst>
          </a:prstGeom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710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73438-7353-5DF3-1932-67215D817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8DB24B-C94B-7F5C-A7B2-F640D3CDD999}"/>
              </a:ext>
            </a:extLst>
          </p:cNvPr>
          <p:cNvSpPr/>
          <p:nvPr/>
        </p:nvSpPr>
        <p:spPr>
          <a:xfrm>
            <a:off x="1336674" y="2031123"/>
            <a:ext cx="8377237" cy="43377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A688DC9A-A194-286C-85C9-601D1E45CD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4" imgW="421" imgH="423" progId="TCLayout.ActiveDocument.1">
                  <p:embed/>
                </p:oleObj>
              </mc:Choice>
              <mc:Fallback>
                <p:oleObj name="think-cell Slide" r:id="rId24" imgW="421" imgH="423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688DC9A-A194-286C-85C9-601D1E45CD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B402B33-5E2D-6B0B-4856-0692CB3A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2400" dirty="0"/>
              <a:t>Over the past five years, Singapore has consistently ranked among the top positions in economic performance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9AA3A-836E-58DF-C414-8A0C95DEE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AF31-D305-4871-AC94-CD0485B882E7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71DD1-D086-106C-37CF-D65E34BF3345}"/>
              </a:ext>
            </a:extLst>
          </p:cNvPr>
          <p:cNvSpPr txBox="1"/>
          <p:nvPr/>
        </p:nvSpPr>
        <p:spPr>
          <a:xfrm>
            <a:off x="512618" y="1692569"/>
            <a:ext cx="9959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1" dirty="0"/>
              <a:t>Competitiveness in Singapore as compared to other Asian countries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B132786-1AF6-3F15-1E15-AAB9EA2B388F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10053638" y="2641600"/>
            <a:ext cx="38258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IN" altLang="en-US" sz="1400" dirty="0"/>
              <a:t>Thailand</a:t>
            </a:r>
            <a:endParaRPr lang="en-IN" sz="14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504CC1E-E763-D76E-C2DB-E0A90F4FA9C7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10053638" y="2884488"/>
            <a:ext cx="44767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F5268809-4F53-4D2C-BFCC-CE0039A07D8B}" type="datetime'''J''''''''a''p''''''''''''''''''a''''n'''''''''''''''">
              <a:rPr lang="en-IN" altLang="en-US" sz="1400" smtClean="0"/>
              <a:pPr/>
              <a:t>Japan</a:t>
            </a:fld>
            <a:endParaRPr lang="en-IN" sz="1400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E846D6-6115-20CD-F275-AD2BF5A04D23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10053638" y="3127375"/>
            <a:ext cx="75882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IN" altLang="en-US" sz="1400" dirty="0"/>
              <a:t>India</a:t>
            </a:r>
            <a:endParaRPr lang="en-IN" sz="1400" dirty="0"/>
          </a:p>
        </p:txBody>
      </p:sp>
      <p:sp>
        <p:nvSpPr>
          <p:cNvPr id="1037" name="Text Placeholder 2">
            <a:extLst>
              <a:ext uri="{FF2B5EF4-FFF2-40B4-BE49-F238E27FC236}">
                <a16:creationId xmlns:a16="http://schemas.microsoft.com/office/drawing/2014/main" id="{DDF0641C-18E0-985E-2612-09CDAEE4DE91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10053638" y="2398713"/>
            <a:ext cx="66198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/>
              <a:t>Singapore</a:t>
            </a:r>
            <a:endParaRPr lang="en-IN" sz="1400" dirty="0"/>
          </a:p>
        </p:txBody>
      </p:sp>
      <p:sp>
        <p:nvSpPr>
          <p:cNvPr id="1038" name="Text Placeholder 2">
            <a:extLst>
              <a:ext uri="{FF2B5EF4-FFF2-40B4-BE49-F238E27FC236}">
                <a16:creationId xmlns:a16="http://schemas.microsoft.com/office/drawing/2014/main" id="{71877A6B-A0D2-0600-D28B-A6109CCAE10D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10053638" y="3370263"/>
            <a:ext cx="85407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E9D98E18-8549-4A8F-B5DD-263FF62CB39C}" type="datetime'''''P''''h''i''''''''l''''''''ip''''''''''''pines'">
              <a:rPr lang="en-IN" altLang="en-US" sz="1400" smtClean="0"/>
              <a:pPr/>
              <a:t>Philippines</a:t>
            </a:fld>
            <a:endParaRPr lang="en-IN" sz="1400" dirty="0"/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140B48B7-167A-E24D-1EC2-EB13DD8AF58A}"/>
              </a:ext>
            </a:extLst>
          </p:cNvPr>
          <p:cNvGraphicFramePr/>
          <p:nvPr>
            <p:custDataLst>
              <p:tags r:id="rId7"/>
            </p:custDataLst>
          </p:nvPr>
        </p:nvGraphicFramePr>
        <p:xfrm>
          <a:off x="1372050" y="4421187"/>
          <a:ext cx="8174038" cy="2193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73C3A2-522C-C8D8-B588-AB8888B2725F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>
            <a:off x="4508500" y="5427663"/>
            <a:ext cx="0" cy="4445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B15CA6-7735-B55C-40EF-5F7890426649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>
            <a:off x="8308975" y="5322888"/>
            <a:ext cx="0" cy="4445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0A9021-B94B-EE1B-7D5A-944F0D962259}"/>
              </a:ext>
            </a:extLst>
          </p:cNvPr>
          <p:cNvCxnSpPr/>
          <p:nvPr>
            <p:custDataLst>
              <p:tags r:id="rId10"/>
            </p:custDataLst>
          </p:nvPr>
        </p:nvCxnSpPr>
        <p:spPr bwMode="auto">
          <a:xfrm>
            <a:off x="10209213" y="5243513"/>
            <a:ext cx="0" cy="4445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4" name="Text Placeholder 2">
            <a:extLst>
              <a:ext uri="{FF2B5EF4-FFF2-40B4-BE49-F238E27FC236}">
                <a16:creationId xmlns:a16="http://schemas.microsoft.com/office/drawing/2014/main" id="{5D626AE3-B672-25F1-6D6B-7D92FF7A827F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10472738" y="5305425"/>
            <a:ext cx="38258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endParaRPr lang="en-IN" sz="1400" dirty="0"/>
          </a:p>
        </p:txBody>
      </p:sp>
      <p:sp>
        <p:nvSpPr>
          <p:cNvPr id="5139" name="Text Placeholder 2">
            <a:extLst>
              <a:ext uri="{FF2B5EF4-FFF2-40B4-BE49-F238E27FC236}">
                <a16:creationId xmlns:a16="http://schemas.microsoft.com/office/drawing/2014/main" id="{037C1488-85E6-36A9-8CAD-4D3788E1CCE3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10472738" y="4819650"/>
            <a:ext cx="75882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endParaRPr lang="en-IN" sz="1400" dirty="0"/>
          </a:p>
        </p:txBody>
      </p:sp>
      <p:sp>
        <p:nvSpPr>
          <p:cNvPr id="5172" name="Text Placeholder 2">
            <a:extLst>
              <a:ext uri="{FF2B5EF4-FFF2-40B4-BE49-F238E27FC236}">
                <a16:creationId xmlns:a16="http://schemas.microsoft.com/office/drawing/2014/main" id="{A08AAF68-9CA4-3AF4-CF06-35A86B24CA31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10472738" y="5062538"/>
            <a:ext cx="66198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endParaRPr lang="en-IN" sz="1400" dirty="0"/>
          </a:p>
        </p:txBody>
      </p:sp>
      <p:sp>
        <p:nvSpPr>
          <p:cNvPr id="5173" name="Text Placeholder 2">
            <a:extLst>
              <a:ext uri="{FF2B5EF4-FFF2-40B4-BE49-F238E27FC236}">
                <a16:creationId xmlns:a16="http://schemas.microsoft.com/office/drawing/2014/main" id="{4A074419-CEEF-B407-B01B-F4E8BBEDE87D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10472738" y="5665788"/>
            <a:ext cx="85407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endParaRPr lang="en-IN" sz="1400" dirty="0"/>
          </a:p>
        </p:txBody>
      </p:sp>
      <p:sp useBgFill="1">
        <p:nvSpPr>
          <p:cNvPr id="21" name="Text Placeholder 2">
            <a:extLst>
              <a:ext uri="{FF2B5EF4-FFF2-40B4-BE49-F238E27FC236}">
                <a16:creationId xmlns:a16="http://schemas.microsoft.com/office/drawing/2014/main" id="{EF046D53-A23C-985A-3F80-1564B15D5070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10088563" y="5051425"/>
            <a:ext cx="241300" cy="192088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IN" sz="1400" dirty="0"/>
          </a:p>
        </p:txBody>
      </p:sp>
      <p:sp>
        <p:nvSpPr>
          <p:cNvPr id="5198" name="TextBox 5197">
            <a:extLst>
              <a:ext uri="{FF2B5EF4-FFF2-40B4-BE49-F238E27FC236}">
                <a16:creationId xmlns:a16="http://schemas.microsoft.com/office/drawing/2014/main" id="{A7719C0E-9BE7-46A8-225A-DC20B8072D23}"/>
              </a:ext>
            </a:extLst>
          </p:cNvPr>
          <p:cNvSpPr txBox="1"/>
          <p:nvPr/>
        </p:nvSpPr>
        <p:spPr>
          <a:xfrm>
            <a:off x="819231" y="4678125"/>
            <a:ext cx="553998" cy="157972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IN" sz="1200" i="1" dirty="0"/>
              <a:t>Business efficiency rankings</a:t>
            </a:r>
          </a:p>
        </p:txBody>
      </p:sp>
      <p:sp>
        <p:nvSpPr>
          <p:cNvPr id="5199" name="TextBox 5198">
            <a:extLst>
              <a:ext uri="{FF2B5EF4-FFF2-40B4-BE49-F238E27FC236}">
                <a16:creationId xmlns:a16="http://schemas.microsoft.com/office/drawing/2014/main" id="{5D1EB78C-1F8B-6EC5-535D-D2E25CA5312A}"/>
              </a:ext>
            </a:extLst>
          </p:cNvPr>
          <p:cNvSpPr txBox="1"/>
          <p:nvPr/>
        </p:nvSpPr>
        <p:spPr>
          <a:xfrm>
            <a:off x="818052" y="2297554"/>
            <a:ext cx="553998" cy="17182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IN" sz="1200" i="1" dirty="0"/>
              <a:t>Economic performance rankings</a:t>
            </a:r>
          </a:p>
        </p:txBody>
      </p:sp>
      <p:sp>
        <p:nvSpPr>
          <p:cNvPr id="5202" name="TextBox 5201">
            <a:extLst>
              <a:ext uri="{FF2B5EF4-FFF2-40B4-BE49-F238E27FC236}">
                <a16:creationId xmlns:a16="http://schemas.microsoft.com/office/drawing/2014/main" id="{2F71D8CF-4388-447E-4C31-06E0C411DBD3}"/>
              </a:ext>
            </a:extLst>
          </p:cNvPr>
          <p:cNvSpPr txBox="1"/>
          <p:nvPr/>
        </p:nvSpPr>
        <p:spPr>
          <a:xfrm>
            <a:off x="544104" y="6486367"/>
            <a:ext cx="9530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Source: International Institute for Management Development (IMD), </a:t>
            </a:r>
            <a:r>
              <a:rPr lang="en-IN" sz="1000" dirty="0">
                <a:hlinkClick r:id="rId27"/>
              </a:rPr>
              <a:t>World Competitiveness Rankin</a:t>
            </a:r>
            <a:r>
              <a:rPr lang="en-IN" sz="1000" dirty="0"/>
              <a:t>g, website as accessed on July 2025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679E2795-9EC4-73E2-1378-37F3532A19FE}"/>
              </a:ext>
            </a:extLst>
          </p:cNvPr>
          <p:cNvGraphicFramePr/>
          <p:nvPr>
            <p:custDataLst>
              <p:tags r:id="rId16"/>
            </p:custDataLst>
          </p:nvPr>
        </p:nvGraphicFramePr>
        <p:xfrm>
          <a:off x="1336674" y="1897498"/>
          <a:ext cx="8483600" cy="2395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8"/>
          </a:graphicData>
        </a:graphic>
      </p:graphicFrame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B810C6-3305-1DD3-4710-1A82EF47C24E}"/>
              </a:ext>
            </a:extLst>
          </p:cNvPr>
          <p:cNvCxnSpPr>
            <a:cxnSpLocks/>
          </p:cNvCxnSpPr>
          <p:nvPr/>
        </p:nvCxnSpPr>
        <p:spPr>
          <a:xfrm>
            <a:off x="9820274" y="2466975"/>
            <a:ext cx="15240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5AEF677-AF98-F30F-58C2-91CC59B475AA}"/>
              </a:ext>
            </a:extLst>
          </p:cNvPr>
          <p:cNvCxnSpPr>
            <a:cxnSpLocks/>
          </p:cNvCxnSpPr>
          <p:nvPr/>
        </p:nvCxnSpPr>
        <p:spPr>
          <a:xfrm>
            <a:off x="9820274" y="2971800"/>
            <a:ext cx="152401" cy="0"/>
          </a:xfrm>
          <a:prstGeom prst="line">
            <a:avLst/>
          </a:prstGeom>
          <a:ln>
            <a:solidFill>
              <a:srgbClr val="5592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B0A818E-CA12-62AA-C66D-416FD78B5035}"/>
              </a:ext>
            </a:extLst>
          </p:cNvPr>
          <p:cNvCxnSpPr>
            <a:cxnSpLocks/>
          </p:cNvCxnSpPr>
          <p:nvPr/>
        </p:nvCxnSpPr>
        <p:spPr>
          <a:xfrm>
            <a:off x="9820274" y="2724150"/>
            <a:ext cx="1524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A2CCC6B-03ED-8AEE-68FF-3AF5ECB7D335}"/>
              </a:ext>
            </a:extLst>
          </p:cNvPr>
          <p:cNvCxnSpPr>
            <a:cxnSpLocks/>
          </p:cNvCxnSpPr>
          <p:nvPr/>
        </p:nvCxnSpPr>
        <p:spPr>
          <a:xfrm>
            <a:off x="9820274" y="3209925"/>
            <a:ext cx="152401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EA7462E-4ECB-9114-2E64-E8AE1A64D00D}"/>
              </a:ext>
            </a:extLst>
          </p:cNvPr>
          <p:cNvCxnSpPr>
            <a:cxnSpLocks/>
          </p:cNvCxnSpPr>
          <p:nvPr/>
        </p:nvCxnSpPr>
        <p:spPr>
          <a:xfrm>
            <a:off x="9820274" y="3429000"/>
            <a:ext cx="152401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2808373-8FDE-C732-9957-705C8C3E8F61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10034588" y="5108575"/>
            <a:ext cx="38258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IN" altLang="en-US" sz="1400" dirty="0"/>
              <a:t>Thailand</a:t>
            </a:r>
            <a:endParaRPr lang="en-IN" sz="1400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1755652A-7C67-B320-00CD-CD901D212BEE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10034588" y="5351463"/>
            <a:ext cx="44767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F5268809-4F53-4D2C-BFCC-CE0039A07D8B}" type="datetime'''J''''''''a''p''''''''''''''''''a''''n'''''''''''''''">
              <a:rPr lang="en-IN" altLang="en-US" sz="1400" smtClean="0"/>
              <a:pPr/>
              <a:t>Japan</a:t>
            </a:fld>
            <a:endParaRPr lang="en-IN" sz="1400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79106265-1E57-AD2C-ABD1-BB1AEACCB34D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10034588" y="5594350"/>
            <a:ext cx="75882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IN" altLang="en-US" sz="1400" dirty="0"/>
              <a:t>India</a:t>
            </a:r>
            <a:endParaRPr lang="en-IN" sz="1400" dirty="0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E7CF89AE-9582-BA12-E8D6-4696F69DB41B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10034588" y="4865688"/>
            <a:ext cx="66198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/>
              <a:t>Singapore</a:t>
            </a:r>
            <a:endParaRPr lang="en-IN" sz="1400" dirty="0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C755258D-3C1C-E6A5-F515-585ACCED6B09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10034588" y="5837238"/>
            <a:ext cx="85407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E9D98E18-8549-4A8F-B5DD-263FF62CB39C}" type="datetime'''''P''''h''i''''''''l''''''''ip''''''''''''pines'">
              <a:rPr lang="en-IN" altLang="en-US" sz="1400" smtClean="0"/>
              <a:pPr/>
              <a:t>Philippines</a:t>
            </a:fld>
            <a:endParaRPr lang="en-IN" sz="1400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FB0564-1615-880F-3768-FF5D061D7EBF}"/>
              </a:ext>
            </a:extLst>
          </p:cNvPr>
          <p:cNvCxnSpPr>
            <a:cxnSpLocks/>
          </p:cNvCxnSpPr>
          <p:nvPr/>
        </p:nvCxnSpPr>
        <p:spPr>
          <a:xfrm>
            <a:off x="9801224" y="4933950"/>
            <a:ext cx="15240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D18C093-7351-9158-A072-1E5724CB2818}"/>
              </a:ext>
            </a:extLst>
          </p:cNvPr>
          <p:cNvCxnSpPr>
            <a:cxnSpLocks/>
          </p:cNvCxnSpPr>
          <p:nvPr/>
        </p:nvCxnSpPr>
        <p:spPr>
          <a:xfrm>
            <a:off x="9801224" y="5438775"/>
            <a:ext cx="152401" cy="0"/>
          </a:xfrm>
          <a:prstGeom prst="line">
            <a:avLst/>
          </a:prstGeom>
          <a:ln>
            <a:solidFill>
              <a:srgbClr val="5592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0CD0B21-ACC7-72EE-68F9-FEC74668CE80}"/>
              </a:ext>
            </a:extLst>
          </p:cNvPr>
          <p:cNvCxnSpPr>
            <a:cxnSpLocks/>
          </p:cNvCxnSpPr>
          <p:nvPr/>
        </p:nvCxnSpPr>
        <p:spPr>
          <a:xfrm>
            <a:off x="9801224" y="5191125"/>
            <a:ext cx="1524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2DFFE00-0E7B-174F-4FE2-422FF65D6D11}"/>
              </a:ext>
            </a:extLst>
          </p:cNvPr>
          <p:cNvCxnSpPr>
            <a:cxnSpLocks/>
          </p:cNvCxnSpPr>
          <p:nvPr/>
        </p:nvCxnSpPr>
        <p:spPr>
          <a:xfrm>
            <a:off x="9801224" y="5676900"/>
            <a:ext cx="15240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7B23507-6C39-92CE-3B68-142A3BEBCE06}"/>
              </a:ext>
            </a:extLst>
          </p:cNvPr>
          <p:cNvCxnSpPr>
            <a:cxnSpLocks/>
          </p:cNvCxnSpPr>
          <p:nvPr/>
        </p:nvCxnSpPr>
        <p:spPr>
          <a:xfrm>
            <a:off x="9801224" y="5895975"/>
            <a:ext cx="152401" cy="0"/>
          </a:xfrm>
          <a:prstGeom prst="line">
            <a:avLst/>
          </a:prstGeom>
          <a:ln>
            <a:solidFill>
              <a:srgbClr val="5592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479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AE5B55B0-3118-D89B-6656-F846758D5A4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5B55B0-3118-D89B-6656-F846758D5A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86A1B20-E42C-3247-F941-3DB2E3EE4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sz="2400" dirty="0"/>
              <a:t>Growth in Singapore’s </a:t>
            </a:r>
            <a:r>
              <a:rPr lang="en-US" dirty="0"/>
              <a:t>construction </a:t>
            </a:r>
            <a:r>
              <a:rPr lang="en-US" sz="2400" dirty="0"/>
              <a:t>sector anchored by development pipeline and green mandates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72DA3-FF97-A2D3-DDAF-C6D7AC7A3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Source (1) </a:t>
            </a:r>
            <a:r>
              <a:rPr lang="en-IN" dirty="0">
                <a:hlinkClick r:id="rId5"/>
              </a:rPr>
              <a:t>1 new message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2FE24C-9FCB-87A5-28CF-49725D258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AF31-D305-4871-AC94-CD0485B882E7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E84A5A-2E48-A983-974E-C1146F6DE187}"/>
              </a:ext>
            </a:extLst>
          </p:cNvPr>
          <p:cNvSpPr txBox="1"/>
          <p:nvPr/>
        </p:nvSpPr>
        <p:spPr>
          <a:xfrm>
            <a:off x="1199985" y="4379916"/>
            <a:ext cx="3173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i="1" dirty="0">
                <a:solidFill>
                  <a:schemeClr val="bg2">
                    <a:lumMod val="50000"/>
                  </a:schemeClr>
                </a:solidFill>
              </a:rPr>
              <a:t>CAGR of projected market size of Singapore’s construction sector between 2023 and 2033</a:t>
            </a:r>
            <a:r>
              <a:rPr lang="en-IN" sz="1600" b="1" i="1" baseline="30000" dirty="0">
                <a:solidFill>
                  <a:schemeClr val="bg2">
                    <a:lumMod val="50000"/>
                  </a:schemeClr>
                </a:solidFill>
              </a:rPr>
              <a:t> 1</a:t>
            </a:r>
            <a:endParaRPr lang="en-IN" sz="1600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9A1A8536-1E96-45C2-C3E8-69CC070AD79C}"/>
              </a:ext>
            </a:extLst>
          </p:cNvPr>
          <p:cNvSpPr/>
          <p:nvPr/>
        </p:nvSpPr>
        <p:spPr>
          <a:xfrm rot="5400000">
            <a:off x="3281921" y="3386170"/>
            <a:ext cx="3227614" cy="857005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F21C00-A51D-097C-0A1B-B01815E17F3D}"/>
              </a:ext>
            </a:extLst>
          </p:cNvPr>
          <p:cNvSpPr/>
          <p:nvPr/>
        </p:nvSpPr>
        <p:spPr>
          <a:xfrm>
            <a:off x="5693434" y="1470631"/>
            <a:ext cx="5800066" cy="707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IN" sz="1600" b="1" dirty="0">
              <a:solidFill>
                <a:schemeClr val="tx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A38032A-EFEF-DB50-5575-7C5E426C3426}"/>
              </a:ext>
            </a:extLst>
          </p:cNvPr>
          <p:cNvSpPr/>
          <p:nvPr/>
        </p:nvSpPr>
        <p:spPr>
          <a:xfrm>
            <a:off x="5513554" y="3379677"/>
            <a:ext cx="5890006" cy="707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chemeClr val="tx2"/>
                </a:solidFill>
              </a:rPr>
              <a:t>Commercial and Retail Sector-driven growth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Dominate Singapore’s FM market due to their need for advanced service quality to ensure operational excellence and customer satisfaction.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6793FE0-DA61-EA9B-DCF1-9D10003F6D09}"/>
              </a:ext>
            </a:extLst>
          </p:cNvPr>
          <p:cNvSpPr/>
          <p:nvPr/>
        </p:nvSpPr>
        <p:spPr>
          <a:xfrm>
            <a:off x="1117840" y="2862395"/>
            <a:ext cx="2984739" cy="12249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>
                <a:solidFill>
                  <a:schemeClr val="tx2"/>
                </a:solidFill>
              </a:rPr>
              <a:t>3.1%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156A2-8AC1-702C-1376-3221DB6810A6}"/>
              </a:ext>
            </a:extLst>
          </p:cNvPr>
          <p:cNvSpPr txBox="1"/>
          <p:nvPr/>
        </p:nvSpPr>
        <p:spPr>
          <a:xfrm>
            <a:off x="5513554" y="4740684"/>
            <a:ext cx="61087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tx2"/>
                </a:solidFill>
              </a:rPr>
              <a:t>Singapore Green Plan 2030</a:t>
            </a:r>
          </a:p>
          <a:p>
            <a:pPr lvl="1"/>
            <a:r>
              <a:rPr lang="en-IN" sz="1600" dirty="0"/>
              <a:t>Singapore Green Plan 2030 has accelerated demand for eco-friendly solutions, prompting FM providers to adopt smart technologies like IoT lighting, energy audits, and intelligent HVAC systems.</a:t>
            </a:r>
            <a:endParaRPr lang="en-IN" sz="1600" b="1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67F9C7-15F7-22B8-6715-6FB02751B2E2}"/>
              </a:ext>
            </a:extLst>
          </p:cNvPr>
          <p:cNvSpPr/>
          <p:nvPr/>
        </p:nvSpPr>
        <p:spPr>
          <a:xfrm>
            <a:off x="5513554" y="1991505"/>
            <a:ext cx="5890006" cy="707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chemeClr val="tx2"/>
                </a:solidFill>
              </a:rPr>
              <a:t>Real estate development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According to the Urban Redevelopment Authority, 9.50 million square meters of hotel and commercial space were in development as of Q3 2023, signaling a robust pipeline for FM service providers.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052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3169-33D3-83DF-D378-06FCD2F4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Construction demand is projected to remain strong, primarily driven by long-term infrastructure development projects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7A50A1-25DD-DC27-9734-AC647D8B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Source: 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427C6-72F7-663E-4C0D-FEF50B407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AF31-D305-4871-AC94-CD0485B882E7}" type="slidenum">
              <a:rPr lang="en-IN" smtClean="0"/>
              <a:pPr/>
              <a:t>8</a:t>
            </a:fld>
            <a:endParaRPr lang="en-IN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D9F5AC-C683-B01F-906A-F7653C7B8781}"/>
              </a:ext>
            </a:extLst>
          </p:cNvPr>
          <p:cNvGrpSpPr/>
          <p:nvPr/>
        </p:nvGrpSpPr>
        <p:grpSpPr>
          <a:xfrm>
            <a:off x="8392414" y="1934176"/>
            <a:ext cx="3386825" cy="1151778"/>
            <a:chOff x="8077200" y="4544096"/>
            <a:chExt cx="3386825" cy="1151778"/>
          </a:xfrm>
        </p:grpSpPr>
        <p:graphicFrame>
          <p:nvGraphicFramePr>
            <p:cNvPr id="23" name="Object 22">
              <a:extLst>
                <a:ext uri="{FF2B5EF4-FFF2-40B4-BE49-F238E27FC236}">
                  <a16:creationId xmlns:a16="http://schemas.microsoft.com/office/drawing/2014/main" id="{65571CFA-E97B-7A34-34C4-F896524557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112028" y="4972050"/>
            <a:ext cx="3351997" cy="7238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2" imgW="3705020" imgH="800047" progId="Excel.Sheet.12">
                    <p:embed/>
                  </p:oleObj>
                </mc:Choice>
                <mc:Fallback>
                  <p:oleObj name="Worksheet" r:id="rId2" imgW="3705020" imgH="800047" progId="Excel.Sheet.12">
                    <p:embed/>
                    <p:pic>
                      <p:nvPicPr>
                        <p:cNvPr id="23" name="Object 22">
                          <a:extLst>
                            <a:ext uri="{FF2B5EF4-FFF2-40B4-BE49-F238E27FC236}">
                              <a16:creationId xmlns:a16="http://schemas.microsoft.com/office/drawing/2014/main" id="{65571CFA-E97B-7A34-34C4-F8965245579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8112028" y="4972050"/>
                          <a:ext cx="3351997" cy="7238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F7528B-03F4-D7FA-CF1F-F063BABF0D67}"/>
                </a:ext>
              </a:extLst>
            </p:cNvPr>
            <p:cNvSpPr txBox="1"/>
            <p:nvPr/>
          </p:nvSpPr>
          <p:spPr>
            <a:xfrm>
              <a:off x="8077200" y="4544096"/>
              <a:ext cx="33670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b="1" i="1" dirty="0">
                  <a:solidFill>
                    <a:schemeClr val="bg2">
                      <a:lumMod val="50000"/>
                    </a:schemeClr>
                  </a:solidFill>
                </a:rPr>
                <a:t>Construction Demand ($Bn)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E0778D6-6853-B22E-A63F-A7CD9FE2A2CB}"/>
              </a:ext>
            </a:extLst>
          </p:cNvPr>
          <p:cNvSpPr txBox="1"/>
          <p:nvPr/>
        </p:nvSpPr>
        <p:spPr>
          <a:xfrm>
            <a:off x="1266825" y="2790825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AEB6B3D9-0A2E-D108-5C2F-591698064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617" y="2101873"/>
            <a:ext cx="7003225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Consistent Growth Outlook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Construction demand is expected to remain above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$28Bn per year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through 2029, indicating resilience in the sector.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Peak in 2025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Projections suggest demand could reach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up to $39.22Bn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2025, driven by accelerated project execution.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Long-Term Stability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Even after the peak, demand is projected to stabilize at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$28.86–$34.04Bn annually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during 2026–2029.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Growth Drivers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Large-scale public infrastructure projects (roads, bridges, metro lines)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Increased urbanization and housing demand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Industrial and commercial expansion supported by government incentives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Private sector investment in renewable energy and smart cities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781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3BFF2-5B16-3DF3-6CA5-BD9582860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Singapore is leading southeast Asia’s shift to smart buildings enhancing efficiency, sustainability through advance FM software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C809F-989E-B7C9-148A-64D024F09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267949" cy="365125"/>
          </a:xfrm>
        </p:spPr>
        <p:txBody>
          <a:bodyPr/>
          <a:lstStyle/>
          <a:p>
            <a:pPr algn="l"/>
            <a:r>
              <a:rPr lang="en-IN" sz="900" i="1" dirty="0"/>
              <a:t>Source: </a:t>
            </a:r>
            <a:r>
              <a:rPr lang="en-US" sz="900" i="1" dirty="0">
                <a:hlinkClick r:id="rId2"/>
              </a:rPr>
              <a:t>Smart building transforming Singapore facilities management</a:t>
            </a:r>
            <a:endParaRPr lang="en-IN" sz="9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C6C14-8F7A-6FE6-C976-90743B8EA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5AF31-D305-4871-AC94-CD0485B882E7}" type="slidenum">
              <a:rPr lang="en-IN" smtClean="0"/>
              <a:pPr/>
              <a:t>9</a:t>
            </a:fld>
            <a:endParaRPr lang="en-IN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28C7FE-54A8-97CE-BDE2-5DFBB1F658F0}"/>
              </a:ext>
            </a:extLst>
          </p:cNvPr>
          <p:cNvGrpSpPr/>
          <p:nvPr/>
        </p:nvGrpSpPr>
        <p:grpSpPr>
          <a:xfrm>
            <a:off x="3042643" y="1835024"/>
            <a:ext cx="7597136" cy="4292225"/>
            <a:chOff x="1380699" y="2201992"/>
            <a:chExt cx="9549550" cy="42300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074066-20ED-1DE2-2AA0-DE7755EF9C4F}"/>
                </a:ext>
              </a:extLst>
            </p:cNvPr>
            <p:cNvSpPr txBox="1"/>
            <p:nvPr/>
          </p:nvSpPr>
          <p:spPr>
            <a:xfrm>
              <a:off x="1394467" y="2201992"/>
              <a:ext cx="1536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Key Enablers</a:t>
              </a:r>
              <a:endParaRPr lang="en-IN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DCD7BC-DD28-E559-E8B3-D3B8282F70B0}"/>
                </a:ext>
              </a:extLst>
            </p:cNvPr>
            <p:cNvSpPr txBox="1"/>
            <p:nvPr/>
          </p:nvSpPr>
          <p:spPr>
            <a:xfrm>
              <a:off x="8061698" y="2205245"/>
              <a:ext cx="2722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Challenges to overcome</a:t>
              </a:r>
              <a:endParaRPr lang="en-IN" b="1" dirty="0">
                <a:solidFill>
                  <a:schemeClr val="tx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9307CA-20F4-BE97-E701-FF70E179619C}"/>
                </a:ext>
              </a:extLst>
            </p:cNvPr>
            <p:cNvSpPr txBox="1"/>
            <p:nvPr/>
          </p:nvSpPr>
          <p:spPr>
            <a:xfrm>
              <a:off x="1380699" y="4446020"/>
              <a:ext cx="215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Strategic solutions</a:t>
              </a:r>
              <a:endParaRPr lang="en-IN" b="1" dirty="0">
                <a:solidFill>
                  <a:schemeClr val="tx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112687-D1D5-4A4F-BCEB-BD799CA060BF}"/>
                </a:ext>
              </a:extLst>
            </p:cNvPr>
            <p:cNvSpPr txBox="1"/>
            <p:nvPr/>
          </p:nvSpPr>
          <p:spPr>
            <a:xfrm>
              <a:off x="9658788" y="4275988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Outlook</a:t>
              </a:r>
              <a:endParaRPr lang="en-IN" b="1" dirty="0">
                <a:solidFill>
                  <a:schemeClr val="tx2"/>
                </a:solidFill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6E2F24C-19C5-1801-5E68-07AF500D4BAE}"/>
                </a:ext>
              </a:extLst>
            </p:cNvPr>
            <p:cNvGrpSpPr/>
            <p:nvPr/>
          </p:nvGrpSpPr>
          <p:grpSpPr>
            <a:xfrm>
              <a:off x="1648260" y="2614502"/>
              <a:ext cx="7101838" cy="1634928"/>
              <a:chOff x="791010" y="2526349"/>
              <a:chExt cx="7101838" cy="182133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4B44CE-D4F4-C1A6-5AAB-07013D4D32FF}"/>
                  </a:ext>
                </a:extLst>
              </p:cNvPr>
              <p:cNvSpPr txBox="1"/>
              <p:nvPr/>
            </p:nvSpPr>
            <p:spPr>
              <a:xfrm>
                <a:off x="1261797" y="2526349"/>
                <a:ext cx="3710253" cy="1542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Integration of Building management systems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Development of IoT  sensors and predictive maintenance systems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Real-time space utilization and analytics</a:t>
                </a:r>
                <a:endParaRPr lang="en-IN" sz="12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D75F6B-AD35-8C42-7E92-48C692322548}"/>
                  </a:ext>
                </a:extLst>
              </p:cNvPr>
              <p:cNvSpPr txBox="1"/>
              <p:nvPr/>
            </p:nvSpPr>
            <p:spPr>
              <a:xfrm>
                <a:off x="791010" y="3978354"/>
                <a:ext cx="7101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85EF479-F2B9-E09E-31E6-1C18E8ED658F}"/>
                </a:ext>
              </a:extLst>
            </p:cNvPr>
            <p:cNvGrpSpPr/>
            <p:nvPr/>
          </p:nvGrpSpPr>
          <p:grpSpPr>
            <a:xfrm>
              <a:off x="6520518" y="2718815"/>
              <a:ext cx="4409731" cy="1661993"/>
              <a:chOff x="744542" y="2804148"/>
              <a:chExt cx="7148306" cy="166199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FE40F3-2985-F4C6-5674-320FD9F382AD}"/>
                  </a:ext>
                </a:extLst>
              </p:cNvPr>
              <p:cNvSpPr txBox="1"/>
              <p:nvPr/>
            </p:nvSpPr>
            <p:spPr>
              <a:xfrm>
                <a:off x="744542" y="2804148"/>
                <a:ext cx="5500242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Adoption of open platform and standard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Skill gaps in FM workforce</a:t>
                </a:r>
              </a:p>
              <a:p>
                <a:endParaRPr lang="en-US" sz="1200" dirty="0"/>
              </a:p>
              <a:p>
                <a:r>
                  <a:rPr lang="en-IN" sz="1200" dirty="0"/>
                  <a:t>High initial investment costs</a:t>
                </a:r>
              </a:p>
              <a:p>
                <a:endParaRPr lang="en-IN" sz="1200" dirty="0"/>
              </a:p>
              <a:p>
                <a:r>
                  <a:rPr lang="en-IN" sz="1200" dirty="0"/>
                  <a:t>Cybersecurity vulnerabilities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FED1E4-FF06-B0EA-47C5-5ED6E92638B5}"/>
                  </a:ext>
                </a:extLst>
              </p:cNvPr>
              <p:cNvSpPr txBox="1"/>
              <p:nvPr/>
            </p:nvSpPr>
            <p:spPr>
              <a:xfrm>
                <a:off x="791010" y="3978354"/>
                <a:ext cx="7101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9B19AE-4CD4-3B73-16E1-FD3D8AF37133}"/>
                </a:ext>
              </a:extLst>
            </p:cNvPr>
            <p:cNvSpPr txBox="1"/>
            <p:nvPr/>
          </p:nvSpPr>
          <p:spPr>
            <a:xfrm>
              <a:off x="1767000" y="4849653"/>
              <a:ext cx="4062300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Adoption of open platforms &amp; standards</a:t>
              </a:r>
            </a:p>
            <a:p>
              <a:endParaRPr lang="en-US" sz="1200" dirty="0"/>
            </a:p>
            <a:p>
              <a:r>
                <a:rPr lang="en-IN" sz="1200" dirty="0"/>
                <a:t>Enhanced cybersecurity protocols</a:t>
              </a:r>
            </a:p>
            <a:p>
              <a:endParaRPr lang="en-IN" sz="1200" dirty="0"/>
            </a:p>
            <a:p>
              <a:r>
                <a:rPr lang="en-IN" sz="1200" dirty="0"/>
                <a:t>Workforce upskilling initiatives</a:t>
              </a:r>
            </a:p>
            <a:p>
              <a:endParaRPr lang="en-IN" sz="1200" dirty="0"/>
            </a:p>
            <a:p>
              <a:r>
                <a:rPr lang="en-US" sz="1200" dirty="0"/>
                <a:t>Government incentives to support adoption</a:t>
              </a:r>
              <a:endParaRPr lang="en-IN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BD7F0A-5922-99EF-A7FE-68CF1EBBB68D}"/>
                </a:ext>
              </a:extLst>
            </p:cNvPr>
            <p:cNvSpPr txBox="1"/>
            <p:nvPr/>
          </p:nvSpPr>
          <p:spPr>
            <a:xfrm>
              <a:off x="6549185" y="4808798"/>
              <a:ext cx="3471116" cy="1292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200" dirty="0"/>
                <a:t>Sustained government support</a:t>
              </a:r>
            </a:p>
            <a:p>
              <a:endParaRPr lang="en-IN" sz="1200" dirty="0"/>
            </a:p>
            <a:p>
              <a:r>
                <a:rPr lang="en-IN" sz="1200" dirty="0"/>
                <a:t>Industry-wide standardization</a:t>
              </a:r>
            </a:p>
            <a:p>
              <a:endParaRPr lang="en-IN" sz="1200" dirty="0"/>
            </a:p>
            <a:p>
              <a:r>
                <a:rPr lang="en-US" sz="1200" dirty="0"/>
                <a:t>Continued training and cybersecurity focus</a:t>
              </a:r>
            </a:p>
            <a:p>
              <a:endParaRPr lang="en-IN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100D40B-0CDC-AD42-DBD1-E44124AD5FF0}"/>
                </a:ext>
              </a:extLst>
            </p:cNvPr>
            <p:cNvGrpSpPr/>
            <p:nvPr/>
          </p:nvGrpSpPr>
          <p:grpSpPr>
            <a:xfrm>
              <a:off x="1586250" y="2239540"/>
              <a:ext cx="9343998" cy="4192509"/>
              <a:chOff x="2121201" y="1725842"/>
              <a:chExt cx="9343998" cy="4192509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F94451F-33CB-722F-DA23-6E06C0645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9897" y="1725842"/>
                <a:ext cx="0" cy="419250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0DC91A6-C7ED-B7E6-3BF9-8DCBA8DD86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1201" y="3782371"/>
                <a:ext cx="9343998" cy="2253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1B36290-4C95-8B39-4D2E-219D67F474B2}"/>
              </a:ext>
            </a:extLst>
          </p:cNvPr>
          <p:cNvGrpSpPr/>
          <p:nvPr/>
        </p:nvGrpSpPr>
        <p:grpSpPr>
          <a:xfrm>
            <a:off x="3124380" y="2166857"/>
            <a:ext cx="451167" cy="1481073"/>
            <a:chOff x="3124380" y="2297221"/>
            <a:chExt cx="451167" cy="1481073"/>
          </a:xfrm>
        </p:grpSpPr>
        <p:pic>
          <p:nvPicPr>
            <p:cNvPr id="1026" name="Picture 2" descr="Generated image">
              <a:extLst>
                <a:ext uri="{FF2B5EF4-FFF2-40B4-BE49-F238E27FC236}">
                  <a16:creationId xmlns:a16="http://schemas.microsoft.com/office/drawing/2014/main" id="{8A0675E2-1FE4-603D-B3E8-6002D4C889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794" r="89974">
                          <a14:foregroundMark x1="11198" y1="39844" x2="11198" y2="39844"/>
                          <a14:foregroundMark x1="10352" y1="37012" x2="10352" y2="37012"/>
                          <a14:foregroundMark x1="8464" y1="38672" x2="8464" y2="38672"/>
                          <a14:foregroundMark x1="7422" y1="40625" x2="7422" y2="40625"/>
                          <a14:foregroundMark x1="29753" y1="53613" x2="29753" y2="53613"/>
                          <a14:foregroundMark x1="30273" y1="51563" x2="30273" y2="51563"/>
                          <a14:foregroundMark x1="30273" y1="51563" x2="30273" y2="51563"/>
                          <a14:foregroundMark x1="5794" y1="65723" x2="5794" y2="65723"/>
                          <a14:foregroundMark x1="35677" y1="61719" x2="35677" y2="61719"/>
                          <a14:foregroundMark x1="35156" y1="63672" x2="35156" y2="63672"/>
                          <a14:foregroundMark x1="35156" y1="63672" x2="35156" y2="63672"/>
                          <a14:backgroundMark x1="7943" y1="37891" x2="8724" y2="37891"/>
                          <a14:backgroundMark x1="9310" y1="35059" x2="9310" y2="350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>
              <a:fillRect/>
            </a:stretch>
          </p:blipFill>
          <p:spPr bwMode="auto">
            <a:xfrm>
              <a:off x="3124380" y="2297221"/>
              <a:ext cx="451167" cy="601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Generated image">
              <a:extLst>
                <a:ext uri="{FF2B5EF4-FFF2-40B4-BE49-F238E27FC236}">
                  <a16:creationId xmlns:a16="http://schemas.microsoft.com/office/drawing/2014/main" id="{C2F37E69-4432-6CBE-A7BC-9C3967E65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73" b="89941" l="9961" r="89974">
                          <a14:foregroundMark x1="49740" y1="25684" x2="49740" y2="25684"/>
                          <a14:foregroundMark x1="53060" y1="21777" x2="53060" y2="21777"/>
                          <a14:foregroundMark x1="53581" y1="19434" x2="53581" y2="19434"/>
                          <a14:foregroundMark x1="58333" y1="55664" x2="58333" y2="55664"/>
                          <a14:foregroundMark x1="64844" y1="48633" x2="64844" y2="48633"/>
                          <a14:foregroundMark x1="51823" y1="10449" x2="51823" y2="10449"/>
                          <a14:foregroundMark x1="51497" y1="10254" x2="51497" y2="10254"/>
                          <a14:foregroundMark x1="51497" y1="10254" x2="51497" y2="10254"/>
                          <a14:foregroundMark x1="52995" y1="9473" x2="52214" y2="13477"/>
                          <a14:foregroundMark x1="51042" y1="9570" x2="51042" y2="9570"/>
                          <a14:foregroundMark x1="51563" y1="48438" x2="51563" y2="48438"/>
                          <a14:foregroundMark x1="51563" y1="48438" x2="51563" y2="48438"/>
                          <a14:backgroundMark x1="17578" y1="37109" x2="17578" y2="37109"/>
                          <a14:backgroundMark x1="17578" y1="37109" x2="17578" y2="37109"/>
                          <a14:backgroundMark x1="17839" y1="36914" x2="21159" y2="43359"/>
                          <a14:backgroundMark x1="21159" y1="43359" x2="21940" y2="41504"/>
                          <a14:backgroundMark x1="21940" y1="34863" x2="18294" y2="40918"/>
                          <a14:backgroundMark x1="18294" y1="40918" x2="13281" y2="36523"/>
                          <a14:backgroundMark x1="13281" y1="36523" x2="17318" y2="32324"/>
                          <a14:backgroundMark x1="17318" y1="32324" x2="21875" y2="36133"/>
                          <a14:backgroundMark x1="21875" y1="36133" x2="18880" y2="27539"/>
                          <a14:backgroundMark x1="32943" y1="20410" x2="25456" y2="35547"/>
                          <a14:backgroundMark x1="25456" y1="35547" x2="32292" y2="34082"/>
                          <a14:backgroundMark x1="32292" y1="34082" x2="28385" y2="53906"/>
                          <a14:backgroundMark x1="28385" y1="53906" x2="20052" y2="55664"/>
                          <a14:backgroundMark x1="20052" y1="55664" x2="29883" y2="40234"/>
                          <a14:backgroundMark x1="29883" y1="40234" x2="27995" y2="35840"/>
                          <a14:backgroundMark x1="16016" y1="44727" x2="16471" y2="44824"/>
                          <a14:backgroundMark x1="19987" y1="48633" x2="19987" y2="48633"/>
                          <a14:backgroundMark x1="22526" y1="51660" x2="22526" y2="51660"/>
                          <a14:backgroundMark x1="17383" y1="48730" x2="16862" y2="48047"/>
                          <a14:backgroundMark x1="13607" y1="45020" x2="13607" y2="45020"/>
                          <a14:backgroundMark x1="13216" y1="44629" x2="13086" y2="45313"/>
                          <a14:backgroundMark x1="12891" y1="45703" x2="12891" y2="457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41" t="-3458" r="28523" b="26504"/>
            <a:stretch>
              <a:fillRect/>
            </a:stretch>
          </p:blipFill>
          <p:spPr bwMode="auto">
            <a:xfrm>
              <a:off x="3170481" y="2956271"/>
              <a:ext cx="330195" cy="424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Generated image">
              <a:extLst>
                <a:ext uri="{FF2B5EF4-FFF2-40B4-BE49-F238E27FC236}">
                  <a16:creationId xmlns:a16="http://schemas.microsoft.com/office/drawing/2014/main" id="{6CF50B55-81CF-9A23-9670-DD0A76E310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941" l="9961" r="93490">
                          <a14:foregroundMark x1="70182" y1="37793" x2="70182" y2="37793"/>
                          <a14:foregroundMark x1="76497" y1="39844" x2="76497" y2="39844"/>
                          <a14:foregroundMark x1="93490" y1="44629" x2="93490" y2="44629"/>
                          <a14:foregroundMark x1="85026" y1="41211" x2="85026" y2="41211"/>
                          <a14:foregroundMark x1="87891" y1="41504" x2="87891" y2="41504"/>
                          <a14:foregroundMark x1="87891" y1="41504" x2="87891" y2="41504"/>
                          <a14:foregroundMark x1="86914" y1="40430" x2="87435" y2="41016"/>
                          <a14:foregroundMark x1="85482" y1="42383" x2="85482" y2="42383"/>
                          <a14:backgroundMark x1="27604" y1="39160" x2="14258" y2="39355"/>
                          <a14:backgroundMark x1="14258" y1="39355" x2="26367" y2="39746"/>
                          <a14:backgroundMark x1="26367" y1="39746" x2="21810" y2="51465"/>
                          <a14:backgroundMark x1="21810" y1="51465" x2="15104" y2="51660"/>
                          <a14:backgroundMark x1="15104" y1="51660" x2="11133" y2="67676"/>
                          <a14:backgroundMark x1="11133" y1="67676" x2="21354" y2="73535"/>
                          <a14:backgroundMark x1="21354" y1="73535" x2="34375" y2="74121"/>
                          <a14:backgroundMark x1="34375" y1="74121" x2="38607" y2="67285"/>
                          <a14:backgroundMark x1="38607" y1="67285" x2="36914" y2="50684"/>
                          <a14:backgroundMark x1="36914" y1="50684" x2="28060" y2="23145"/>
                          <a14:backgroundMark x1="28060" y1="23145" x2="13997" y2="29297"/>
                          <a14:backgroundMark x1="24544" y1="52344" x2="23242" y2="58887"/>
                          <a14:backgroundMark x1="17578" y1="56934" x2="23958" y2="60254"/>
                          <a14:backgroundMark x1="23958" y1="60254" x2="28971" y2="54492"/>
                          <a14:backgroundMark x1="28971" y1="54492" x2="25716" y2="64258"/>
                          <a14:backgroundMark x1="25716" y1="64258" x2="30924" y2="72656"/>
                          <a14:backgroundMark x1="30924" y1="72656" x2="30664" y2="719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64" t="15139" r="4050" b="31944"/>
            <a:stretch>
              <a:fillRect/>
            </a:stretch>
          </p:blipFill>
          <p:spPr bwMode="auto">
            <a:xfrm>
              <a:off x="3209677" y="3474971"/>
              <a:ext cx="251804" cy="303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962666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9M6.P6vIgjlbJ5TkDqI.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emBoMXRljPkKfinFwQHJ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bvAqda2st9MnEZFbPQM.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6evd0Jo5xJPu1folLI41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1GOniy6qL0tOxEt7B7x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9g1eP47FsyekQHbhUlD2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1MCc3_51q2VC7dUXi3Io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i7AxjFhWybdHN2fr0AV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dbfXnOWebWA6FHie6ge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iP9BMJTMo8BWhAEULu9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ApslP5ltyDec4TWqzLia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_GjKjv0VUuAYT2Y.Hps8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jAKo.gIbaM4oOhBEgUwN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k1KCu4zpLG1EEVtGIQO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iP9BMJTMo8BWhAEULu9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ApslP5ltyDec4TWqzLia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_GjKjv0VUuAYT2Y.Hps8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jAKo.gIbaM4oOhBEgUwN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k1KCu4zpLG1EEVtGIQO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A6yob8ckcvtkcKYA2hwR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6cd7d9c-2900-49fa-9bca-6f8a0b02391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91B860AB087B44BB9FB786DFFE5992" ma:contentTypeVersion="8" ma:contentTypeDescription="Create a new document." ma:contentTypeScope="" ma:versionID="70c4a4c30fef309008daea6b742f2efa">
  <xsd:schema xmlns:xsd="http://www.w3.org/2001/XMLSchema" xmlns:xs="http://www.w3.org/2001/XMLSchema" xmlns:p="http://schemas.microsoft.com/office/2006/metadata/properties" xmlns:ns3="66cd7d9c-2900-49fa-9bca-6f8a0b02391a" targetNamespace="http://schemas.microsoft.com/office/2006/metadata/properties" ma:root="true" ma:fieldsID="24549e93da31151e37819edb59657ec8" ns3:_="">
    <xsd:import namespace="66cd7d9c-2900-49fa-9bca-6f8a0b02391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cd7d9c-2900-49fa-9bca-6f8a0b0239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6247D3-0D11-4483-9A39-B45B49051C15}">
  <ds:schemaRefs>
    <ds:schemaRef ds:uri="http://schemas.microsoft.com/office/infopath/2007/PartnerControls"/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66cd7d9c-2900-49fa-9bca-6f8a0b02391a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10362A9-F880-42FB-A4F6-773D5ADBDA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B3637F-7919-459D-8B39-60A7511A2D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cd7d9c-2900-49fa-9bca-6f8a0b0239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989</Words>
  <Application>Microsoft Office PowerPoint</Application>
  <PresentationFormat>Widescreen</PresentationFormat>
  <Paragraphs>129</Paragraphs>
  <Slides>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Abadi</vt:lpstr>
      <vt:lpstr>Aptos</vt:lpstr>
      <vt:lpstr>Aptos Display</vt:lpstr>
      <vt:lpstr>Arial</vt:lpstr>
      <vt:lpstr>ms_gloriola_ii_std_semibold</vt:lpstr>
      <vt:lpstr>selane-st-semi-bold</vt:lpstr>
      <vt:lpstr>Office Theme</vt:lpstr>
      <vt:lpstr>think-cell Slide</vt:lpstr>
      <vt:lpstr>Worksheet</vt:lpstr>
      <vt:lpstr>Singapore Construction Market</vt:lpstr>
      <vt:lpstr>Singapore’s projected GDP growth for 2025 stands at 2%, placing it as the second-lowest among Southeast Asian economies</vt:lpstr>
      <vt:lpstr>Despite global trade tensions and sectoral headwinds, Singapore’s growth is driven by resilient construction and a digitally driven infocomm sector</vt:lpstr>
      <vt:lpstr>Singapore’s economic fundamentals remain strong despite global volatility</vt:lpstr>
      <vt:lpstr>Singapore dominates in Foreign direct Investment, attracting 3x more FDI than the second-ranked Southeast Asian country</vt:lpstr>
      <vt:lpstr>Over the past five years, Singapore has consistently ranked among the top positions in economic performance</vt:lpstr>
      <vt:lpstr>Growth in Singapore’s construction sector anchored by development pipeline and green mandates</vt:lpstr>
      <vt:lpstr>Construction demand is projected to remain strong, primarily driven by long-term infrastructure development projects</vt:lpstr>
      <vt:lpstr>Singapore is leading southeast Asia’s shift to smart buildings enhancing efficiency, sustainability through advance FM software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protik mazumdar</dc:creator>
  <cp:lastModifiedBy>protik mazumdar</cp:lastModifiedBy>
  <cp:revision>5</cp:revision>
  <dcterms:created xsi:type="dcterms:W3CDTF">2025-08-14T07:27:45Z</dcterms:created>
  <dcterms:modified xsi:type="dcterms:W3CDTF">2025-08-14T08:20:49Z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2025-08-14T07:30:13Z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1c9dca86-098e-4386-aa51-3a4459fcd388</vt:lpwstr>
  </property>
  <property fmtid="{D5CDD505-2E9C-101B-9397-08002B2CF9AE}" pid="7" name="MSIP_Label_defa4170-0d19-0005-0004-bc88714345d2_ActionId">
    <vt:lpwstr>c4537187-9451-4bb9-990d-0756c93e7afb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  <property fmtid="{D5CDD505-2E9C-101B-9397-08002B2CF9AE}" pid="10" name="ContentTypeId">
    <vt:lpwstr>0x0101000491B860AB087B44BB9FB786DFFE5992</vt:lpwstr>
  </property>
</Properties>
</file>